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64" r:id="rId3"/>
    <p:sldId id="257" r:id="rId4"/>
    <p:sldId id="258" r:id="rId5"/>
    <p:sldId id="259" r:id="rId6"/>
    <p:sldId id="427" r:id="rId7"/>
    <p:sldId id="428" r:id="rId8"/>
    <p:sldId id="429" r:id="rId9"/>
    <p:sldId id="315" r:id="rId10"/>
    <p:sldId id="381" r:id="rId11"/>
    <p:sldId id="442" r:id="rId12"/>
    <p:sldId id="316" r:id="rId13"/>
    <p:sldId id="317" r:id="rId14"/>
    <p:sldId id="433" r:id="rId15"/>
    <p:sldId id="422" r:id="rId16"/>
    <p:sldId id="390" r:id="rId17"/>
    <p:sldId id="440" r:id="rId18"/>
    <p:sldId id="441" r:id="rId19"/>
    <p:sldId id="459" r:id="rId20"/>
    <p:sldId id="415" r:id="rId21"/>
    <p:sldId id="432" r:id="rId22"/>
    <p:sldId id="267" r:id="rId23"/>
    <p:sldId id="328" r:id="rId24"/>
    <p:sldId id="434" r:id="rId25"/>
    <p:sldId id="323" r:id="rId26"/>
    <p:sldId id="423" r:id="rId27"/>
    <p:sldId id="430" r:id="rId28"/>
    <p:sldId id="389" r:id="rId29"/>
    <p:sldId id="451" r:id="rId30"/>
    <p:sldId id="435" r:id="rId31"/>
    <p:sldId id="382" r:id="rId32"/>
    <p:sldId id="349" r:id="rId33"/>
    <p:sldId id="437" r:id="rId34"/>
    <p:sldId id="424" r:id="rId35"/>
    <p:sldId id="438" r:id="rId36"/>
    <p:sldId id="444" r:id="rId37"/>
    <p:sldId id="445" r:id="rId38"/>
    <p:sldId id="439" r:id="rId39"/>
    <p:sldId id="431" r:id="rId40"/>
    <p:sldId id="260" r:id="rId41"/>
    <p:sldId id="261" r:id="rId42"/>
    <p:sldId id="262" r:id="rId43"/>
    <p:sldId id="263" r:id="rId44"/>
  </p:sldIdLst>
  <p:sldSz cx="12192000" cy="6858000"/>
  <p:notesSz cx="6858000" cy="9144000"/>
  <p:defaultTextStyle>
    <a:defPPr>
      <a:defRPr lang="en-U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44" d="100"/>
          <a:sy n="44" d="100"/>
        </p:scale>
        <p:origin x="36" y="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72286-25E5-4173-8A12-BDC3A1947748}" type="datetimeFigureOut">
              <a:rPr lang="en-UG" smtClean="0"/>
              <a:t>02/06/2023</a:t>
            </a:fld>
            <a:endParaRPr lang="en-U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66199E-B2AD-44DB-A205-FB4AD511A986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212164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2B88E68-A785-3B40-83A9-9FCCF2BBCB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C4C8A531-112E-F618-9E79-8F522B4DE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6180BC7-8215-6F39-3070-3176C0F64B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5BEB26E-066E-4869-A699-B874EFECD79D}" type="slidenum">
              <a:rPr lang="nb-NO" altLang="en-US" sz="1200" smtClean="0"/>
              <a:pPr/>
              <a:t>7</a:t>
            </a:fld>
            <a:endParaRPr lang="nb-NO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31">
            <a:extLst>
              <a:ext uri="{FF2B5EF4-FFF2-40B4-BE49-F238E27FC236}">
                <a16:creationId xmlns:a16="http://schemas.microsoft.com/office/drawing/2014/main" id="{41EF0736-3426-1D01-2550-8335C1238F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06B7A2D-2B06-48E0-93C7-D31D02444722}" type="slidenum">
              <a:rPr lang="nb-NO" altLang="en-US" sz="1200" smtClean="0"/>
              <a:pPr/>
              <a:t>25</a:t>
            </a:fld>
            <a:endParaRPr lang="nb-NO" altLang="en-US" sz="1200"/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01B765ED-B8F0-E324-BF13-ADC2F98E4F5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0D045D92-E5E4-58EF-014C-A6949F93065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nb-NO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>
            <a:extLst>
              <a:ext uri="{FF2B5EF4-FFF2-40B4-BE49-F238E27FC236}">
                <a16:creationId xmlns:a16="http://schemas.microsoft.com/office/drawing/2014/main" id="{F65A3931-12FD-8646-9C3D-5BCF4B7482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C1AF634-825E-454C-9611-B02D191870C1}" type="slidenum">
              <a:rPr lang="nb-NO" altLang="en-US" sz="1200" smtClean="0"/>
              <a:pPr/>
              <a:t>27</a:t>
            </a:fld>
            <a:endParaRPr lang="nb-NO" altLang="en-US" sz="1200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64014DA6-56B0-8869-D589-6D1F49A6068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B03DFD02-CB25-7229-783D-4DD36AE020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31">
            <a:extLst>
              <a:ext uri="{FF2B5EF4-FFF2-40B4-BE49-F238E27FC236}">
                <a16:creationId xmlns:a16="http://schemas.microsoft.com/office/drawing/2014/main" id="{36E547FC-EC97-798C-164C-0B9AE4A752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8F658F2-9169-45EF-9000-506F5F52099C}" type="slidenum">
              <a:rPr lang="nb-NO" altLang="en-US" sz="1200" smtClean="0"/>
              <a:pPr/>
              <a:t>28</a:t>
            </a:fld>
            <a:endParaRPr lang="nb-NO" altLang="en-US" sz="1200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CECEE022-074A-1691-7FE6-5588749B86C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FD681820-67D0-8A3A-CDD4-504FAFB7DC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Plassholder for lysbilde 1">
            <a:extLst>
              <a:ext uri="{FF2B5EF4-FFF2-40B4-BE49-F238E27FC236}">
                <a16:creationId xmlns:a16="http://schemas.microsoft.com/office/drawing/2014/main" id="{DDB098AA-F7C6-5731-F5CD-2C415F7283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Plassholder for notater 2">
            <a:extLst>
              <a:ext uri="{FF2B5EF4-FFF2-40B4-BE49-F238E27FC236}">
                <a16:creationId xmlns:a16="http://schemas.microsoft.com/office/drawing/2014/main" id="{8CB0189D-5D2B-D3A1-13CC-A450CCBAB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Plassholder for lysbildenummer 3">
            <a:extLst>
              <a:ext uri="{FF2B5EF4-FFF2-40B4-BE49-F238E27FC236}">
                <a16:creationId xmlns:a16="http://schemas.microsoft.com/office/drawing/2014/main" id="{E204E178-4DD7-A3BD-AF4D-77760852CA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B6A6EF7-6216-4488-BAD5-8749C30A3697}" type="slidenum">
              <a:rPr lang="nb-NO" altLang="en-US" sz="1200" smtClean="0"/>
              <a:pPr/>
              <a:t>30</a:t>
            </a:fld>
            <a:endParaRPr lang="nb-NO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31">
            <a:extLst>
              <a:ext uri="{FF2B5EF4-FFF2-40B4-BE49-F238E27FC236}">
                <a16:creationId xmlns:a16="http://schemas.microsoft.com/office/drawing/2014/main" id="{90F726A3-5D8E-5DB6-7D69-19F163C8AE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550DB31-2CA9-46C9-A705-069070EFD4A3}" type="slidenum">
              <a:rPr lang="nb-NO" altLang="en-US" sz="1200" smtClean="0"/>
              <a:pPr/>
              <a:t>32</a:t>
            </a:fld>
            <a:endParaRPr lang="nb-NO" altLang="en-US" sz="1200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5C2F1550-E471-F9EF-CB2A-ECBFEC0AFCB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A1BB2A03-F081-EAA0-159E-6993529097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Plassholder for lysbilde 1">
            <a:extLst>
              <a:ext uri="{FF2B5EF4-FFF2-40B4-BE49-F238E27FC236}">
                <a16:creationId xmlns:a16="http://schemas.microsoft.com/office/drawing/2014/main" id="{60C53294-A636-0CCF-6729-E30F101614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Plassholder for notater 2">
            <a:extLst>
              <a:ext uri="{FF2B5EF4-FFF2-40B4-BE49-F238E27FC236}">
                <a16:creationId xmlns:a16="http://schemas.microsoft.com/office/drawing/2014/main" id="{1EB31638-1D5B-56BA-AB49-E5565398D8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2708" name="Plassholder for lysbildenummer 3">
            <a:extLst>
              <a:ext uri="{FF2B5EF4-FFF2-40B4-BE49-F238E27FC236}">
                <a16:creationId xmlns:a16="http://schemas.microsoft.com/office/drawing/2014/main" id="{79670DEC-26B9-48C1-B67D-6AAFDB2A1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AAF7FDA-8088-48DA-A2D8-12269AAA7B84}" type="slidenum">
              <a:rPr lang="nb-NO" altLang="en-US" sz="1200" smtClean="0"/>
              <a:pPr/>
              <a:t>33</a:t>
            </a:fld>
            <a:endParaRPr lang="nb-NO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Plassholder for lysbilde 1">
            <a:extLst>
              <a:ext uri="{FF2B5EF4-FFF2-40B4-BE49-F238E27FC236}">
                <a16:creationId xmlns:a16="http://schemas.microsoft.com/office/drawing/2014/main" id="{F2576AD0-8E3E-44DC-CC55-286A2F5BC5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Plassholder for notater 2">
            <a:extLst>
              <a:ext uri="{FF2B5EF4-FFF2-40B4-BE49-F238E27FC236}">
                <a16:creationId xmlns:a16="http://schemas.microsoft.com/office/drawing/2014/main" id="{E967594E-69CD-38D1-80DD-775D98F3AD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nb-NO"/>
          </a:p>
        </p:txBody>
      </p:sp>
      <p:sp>
        <p:nvSpPr>
          <p:cNvPr id="75780" name="Plassholder for lysbildenummer 3">
            <a:extLst>
              <a:ext uri="{FF2B5EF4-FFF2-40B4-BE49-F238E27FC236}">
                <a16:creationId xmlns:a16="http://schemas.microsoft.com/office/drawing/2014/main" id="{549A52E1-BDCE-304B-3DF1-262958677D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0F5C5BC-1245-4CC0-AFB3-0AE7DB2DC10B}" type="slidenum">
              <a:rPr lang="nb-NO" altLang="nb-NO" sz="1200" smtClean="0"/>
              <a:pPr/>
              <a:t>35</a:t>
            </a:fld>
            <a:endParaRPr lang="nb-NO" altLang="nb-NO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7BFEB638-D88E-ADA5-55D5-E8D9F8D622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5843E731-89B8-E440-6ED2-818D9AED1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EE12BBB0-34F4-5AFC-CAD2-E101A15079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225256-1BEC-4C39-9CCB-2CDC5A8641A7}" type="slidenum">
              <a:rPr lang="nb-NO" altLang="nb-NO" sz="1200" smtClean="0"/>
              <a:pPr/>
              <a:t>36</a:t>
            </a:fld>
            <a:endParaRPr lang="nb-NO" altLang="nb-NO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F16F6C87-C767-4F39-7424-853DF67DFD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48C60E8D-2B45-42F4-B77B-B7184903C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47BAB21B-2452-1B81-B328-89ADE66B89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4449259-4805-48FF-9FE0-F18304B3469D}" type="slidenum">
              <a:rPr lang="nb-NO" altLang="nb-NO" sz="1200" smtClean="0"/>
              <a:pPr/>
              <a:t>37</a:t>
            </a:fld>
            <a:endParaRPr lang="nb-NO" altLang="nb-NO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31">
            <a:extLst>
              <a:ext uri="{FF2B5EF4-FFF2-40B4-BE49-F238E27FC236}">
                <a16:creationId xmlns:a16="http://schemas.microsoft.com/office/drawing/2014/main" id="{DD8CB94A-364E-E7C8-150B-39A957F5D9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4B103AB-A1ED-4C8B-9F9F-95BE38CA02CC}" type="slidenum">
              <a:rPr lang="nb-NO" altLang="en-US" sz="1200" smtClean="0"/>
              <a:pPr/>
              <a:t>9</a:t>
            </a:fld>
            <a:endParaRPr lang="nb-NO" altLang="en-US" sz="12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8097338F-8CAC-409A-DA98-7A8DE55F7C7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C78BD24E-033C-AC27-EF29-4CE2DC660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31">
            <a:extLst>
              <a:ext uri="{FF2B5EF4-FFF2-40B4-BE49-F238E27FC236}">
                <a16:creationId xmlns:a16="http://schemas.microsoft.com/office/drawing/2014/main" id="{043C1E35-343D-EE8A-3F9D-07DEF2356E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2AF904F-792C-46AB-B7F7-EFDFABAA100A}" type="slidenum">
              <a:rPr lang="nb-NO" altLang="en-US" sz="1200" smtClean="0"/>
              <a:pPr/>
              <a:t>12</a:t>
            </a:fld>
            <a:endParaRPr lang="nb-NO" altLang="en-US" sz="12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DF2CBD0B-8161-1EA9-7669-AD38B9A81B1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03A2B508-DFF4-8D08-F78E-242B499FAE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31">
            <a:extLst>
              <a:ext uri="{FF2B5EF4-FFF2-40B4-BE49-F238E27FC236}">
                <a16:creationId xmlns:a16="http://schemas.microsoft.com/office/drawing/2014/main" id="{131084D4-5065-AE8C-56F3-CBE10308C1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A88145-38C6-445F-948C-A3433713C9B7}" type="slidenum">
              <a:rPr lang="nb-NO" altLang="en-US" sz="1200" smtClean="0"/>
              <a:pPr/>
              <a:t>13</a:t>
            </a:fld>
            <a:endParaRPr lang="nb-NO" altLang="en-US" sz="12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381FEE60-AEB7-7581-E409-6B68D45772C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679FBAA7-C3D7-3CED-74E6-A41F91B6BE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Plassholder for lysbilde 1">
            <a:extLst>
              <a:ext uri="{FF2B5EF4-FFF2-40B4-BE49-F238E27FC236}">
                <a16:creationId xmlns:a16="http://schemas.microsoft.com/office/drawing/2014/main" id="{4865250C-BF32-7A67-3587-A485C07C30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Plassholder for notater 2">
            <a:extLst>
              <a:ext uri="{FF2B5EF4-FFF2-40B4-BE49-F238E27FC236}">
                <a16:creationId xmlns:a16="http://schemas.microsoft.com/office/drawing/2014/main" id="{BE153142-FB7D-2658-61FA-0D71256E0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en-US"/>
          </a:p>
        </p:txBody>
      </p:sp>
      <p:sp>
        <p:nvSpPr>
          <p:cNvPr id="38916" name="Plassholder for lysbildenummer 3">
            <a:extLst>
              <a:ext uri="{FF2B5EF4-FFF2-40B4-BE49-F238E27FC236}">
                <a16:creationId xmlns:a16="http://schemas.microsoft.com/office/drawing/2014/main" id="{4B7FFD80-BD9E-E8BD-7BA1-41CE7E36F7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25EFDD1-E2A6-46AA-85FF-E901E21EEA56}" type="slidenum">
              <a:rPr lang="nb-NO" altLang="en-US" sz="1200" smtClean="0"/>
              <a:pPr/>
              <a:t>15</a:t>
            </a:fld>
            <a:endParaRPr lang="nb-NO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31">
            <a:extLst>
              <a:ext uri="{FF2B5EF4-FFF2-40B4-BE49-F238E27FC236}">
                <a16:creationId xmlns:a16="http://schemas.microsoft.com/office/drawing/2014/main" id="{B0B8F5F0-26D0-AC65-FC9C-7720BF4398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BC956CA-9AE0-4EA2-9C1E-F6EE841728DA}" type="slidenum">
              <a:rPr lang="nb-NO" altLang="en-US" sz="1200" smtClean="0"/>
              <a:pPr/>
              <a:t>17</a:t>
            </a:fld>
            <a:endParaRPr lang="nb-NO" altLang="en-US" sz="12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96DF9871-81F2-D650-5174-DBDDA3DCE77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398F73D5-0D99-FB80-26AF-BD763E67B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590094C0-47B6-DF59-9334-0876E85656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6435C185-3C9C-3DD6-2E47-FF8AF27DA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nb-NO" altLang="en-US"/>
              <a:t>Days since 1960</a:t>
            </a:r>
          </a:p>
          <a:p>
            <a:endParaRPr lang="nb-NO" altLang="en-US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8E676C5C-DF5E-F0D5-B897-C9C75F0CC1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6E9C867-CFB4-4048-98E2-60014C299D77}" type="slidenum">
              <a:rPr lang="nb-NO" altLang="en-US" sz="1200" smtClean="0"/>
              <a:pPr/>
              <a:t>20</a:t>
            </a:fld>
            <a:endParaRPr lang="nb-NO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31">
            <a:extLst>
              <a:ext uri="{FF2B5EF4-FFF2-40B4-BE49-F238E27FC236}">
                <a16:creationId xmlns:a16="http://schemas.microsoft.com/office/drawing/2014/main" id="{B2756B3C-97B9-266B-C785-85567A77CE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CF2665B-B80B-43D4-B84E-0371AF2841B8}" type="slidenum">
              <a:rPr lang="nb-NO" altLang="en-US" sz="1200" smtClean="0"/>
              <a:pPr/>
              <a:t>22</a:t>
            </a:fld>
            <a:endParaRPr lang="nb-NO" altLang="en-US" sz="1200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2836F8E7-1B5D-7CAD-B158-113E0B4AA0F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E8B8973A-0AFC-C2AB-53EA-7537E4A04D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Plassholder for lysbilde 1">
            <a:extLst>
              <a:ext uri="{FF2B5EF4-FFF2-40B4-BE49-F238E27FC236}">
                <a16:creationId xmlns:a16="http://schemas.microsoft.com/office/drawing/2014/main" id="{4D8BBEFA-48E1-95A8-E381-529903211B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Plassholder for notater 2">
            <a:extLst>
              <a:ext uri="{FF2B5EF4-FFF2-40B4-BE49-F238E27FC236}">
                <a16:creationId xmlns:a16="http://schemas.microsoft.com/office/drawing/2014/main" id="{4D5400B5-191F-2FC5-6AD7-63C8D6DFB8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b-NO" altLang="en-US"/>
          </a:p>
        </p:txBody>
      </p:sp>
      <p:sp>
        <p:nvSpPr>
          <p:cNvPr id="51204" name="Plassholder for lysbildenummer 3">
            <a:extLst>
              <a:ext uri="{FF2B5EF4-FFF2-40B4-BE49-F238E27FC236}">
                <a16:creationId xmlns:a16="http://schemas.microsoft.com/office/drawing/2014/main" id="{79A2E1DD-219A-611E-FCA7-E9AE8A854A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BF1D11B-E37A-47A5-BB92-8CC425606D22}" type="slidenum">
              <a:rPr lang="nb-NO" altLang="en-US" sz="1200" smtClean="0"/>
              <a:pPr/>
              <a:t>23</a:t>
            </a:fld>
            <a:endParaRPr lang="nb-NO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6740-550E-E341-384F-51A32CD75D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B8BA00-4E6F-F4A9-E5D4-B98D1F240B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CAE1F-43E7-25C3-D001-A771ABCBF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5BEBD2-7392-0001-1E82-F5EE960DC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64F2E9-4A13-9003-FD84-0DA7FF221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1863709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B97F8-099F-5250-707B-56ECF1A12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4EA9FD-540B-D7BF-F80B-2495EF79FE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2F8762-ECF4-1719-149D-221EA7835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9F62C-6C14-37C9-2946-9AF79678A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B5689-3DCB-239D-336A-BC09C58C6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676402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68EF2B-79FB-65B7-6C30-D7A6AD1D25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2FC38A-BF67-7219-78C8-CA831D052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5FC703-3C0C-5EDB-894A-F86023151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A15E3-EF7C-389F-E57B-964C6E453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AB641-617A-0594-6160-97F8C543D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1400544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CA491-C27B-BFB4-E1A3-B25A268E3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5F0EBB-2E96-641D-CDA1-21BA12FBA8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61FEF-595A-B725-F45E-1B029D601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12486C-2CF2-0F1E-6C42-BAD26D12D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03149-FC4C-467C-AB4D-7C70F17F7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4064539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8EB3F-DCE8-DE5D-0754-EC57E0D7B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33DC0-EC5E-C500-6356-42547B5EC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B24B4A-246C-40EA-4D6D-7EBBAEA79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A2D9D-9FEC-AD6E-2109-4F113C470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59B0D-C38F-5487-7818-4EC6CA395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137098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C83C8-BFCF-7547-152C-2C59DB43B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3E496-41B6-1FD7-E38F-F49B6782E4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79E82D-79C8-CE7B-4A13-666BE2C1C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2D561E-07F8-1EED-4093-FF95B779E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B3B40D-F4D0-FC60-C7D4-007223C1B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62408E-60AC-F47E-B6DD-38241BF7A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244036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47D22-5777-210C-A82D-B2DB4B259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8ACB55-43B1-2C18-92DD-09E8DE5036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DF8A98-BD97-C768-379E-D40EF1A67B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8D1574-164C-5C65-A7B5-82C0BFB756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07E77F-9536-CE12-8E51-DCB14761A8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897F86-973A-611F-E934-22AED3D09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E92BA6-FE07-CB9A-887D-B83C3AACF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851FB5-B7A0-30B4-F161-1B84AB15B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601115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8AD5B-42F5-FF7E-9D0D-5CCA6615B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84CFC5-66BD-7FF8-FBF7-F8D955AAD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C2B98C-C532-6BB8-C9A9-F6DF14A94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39FCBC-4231-C33B-A10A-2DEFC781F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2435259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35C23E-42AF-DA36-32FE-50D2454A7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C5021D-2234-287E-BFFC-5E4F36EC8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5B251B-6B40-FD33-3B98-F53A271D8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159738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86CD2-4519-BDB4-BB29-A318977E8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58F8A-EB75-B6FE-78E3-A1F83D3DC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CF3D58-1CFD-58B2-3A9A-41C7D1DC6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737F7-2578-18EF-80CB-6C94B4782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12B6C3-7EBE-07D9-56B8-CF6975DC4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539544-BB05-08D5-354E-B6A9855E8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3709940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7FE2D-8ADE-C687-6D4D-5DD815D72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324698-600B-1CA1-E31C-F0B34AF528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EE7597-F595-3F17-0903-ACB91222E3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C309CE-326F-72C3-31EF-C717D9F86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81F28B-A9BC-DE17-6B1C-4D4B26861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48CCF4-6526-33D7-3249-D67C763E6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1912499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E4B30B-F130-C580-94A9-9100C9920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2789CB-6AB6-BC35-D4B3-A9584BAB5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E6D9A-9C2C-B034-31E8-44B0003F9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E2CBA-5B8C-4B01-82FB-6572D255B0BC}" type="datetimeFigureOut">
              <a:rPr lang="en-UG" smtClean="0"/>
              <a:t>30/05/2023</a:t>
            </a:fld>
            <a:endParaRPr lang="en-U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D25CE1-1CC5-9512-15EF-BF67E4F664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AF419-07E6-3CE3-AD18-A035EEE244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83931-82BE-4AA0-9716-22B8D040E89A}" type="slidenum">
              <a:rPr lang="en-UG" smtClean="0"/>
              <a:t>‹#›</a:t>
            </a:fld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2551993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a.com/links/resources-for-learning-stata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E47FB-4848-4E8C-E546-C1732BD129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b-NO" altLang="en-US" sz="3600" dirty="0">
                <a:latin typeface="Arial (Headings)"/>
              </a:rPr>
              <a:t>Stata Introduction</a:t>
            </a:r>
            <a:br>
              <a:rPr lang="nb-NO" altLang="en-US" sz="3600" dirty="0">
                <a:latin typeface="Arial (Headings)"/>
              </a:rPr>
            </a:br>
            <a:endParaRPr lang="en-UG" sz="3600" dirty="0">
              <a:latin typeface="Arial (Headings)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2061A7-538C-410E-3DBE-172516627E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Ronald Ssenyonga</a:t>
            </a:r>
          </a:p>
          <a:p>
            <a:r>
              <a:rPr lang="en-US" altLang="en-US" sz="2400" i="1" dirty="0"/>
              <a:t>Presentation, data and syntax at: {add website}</a:t>
            </a:r>
          </a:p>
          <a:p>
            <a:endParaRPr lang="en-UG" dirty="0"/>
          </a:p>
        </p:txBody>
      </p:sp>
    </p:spTree>
    <p:extLst>
      <p:ext uri="{BB962C8B-B14F-4D97-AF65-F5344CB8AC3E}">
        <p14:creationId xmlns:p14="http://schemas.microsoft.com/office/powerpoint/2010/main" val="1592315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>
            <a:extLst>
              <a:ext uri="{FF2B5EF4-FFF2-40B4-BE49-F238E27FC236}">
                <a16:creationId xmlns:a16="http://schemas.microsoft.com/office/drawing/2014/main" id="{721A043C-0B77-3BF1-DD3A-0F9FAE2A68D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atin typeface="Arial (Headings)"/>
              </a:rPr>
              <a:t>Data handling</a:t>
            </a:r>
          </a:p>
        </p:txBody>
      </p:sp>
      <p:sp>
        <p:nvSpPr>
          <p:cNvPr id="30723" name="Rectangle 5">
            <a:extLst>
              <a:ext uri="{FF2B5EF4-FFF2-40B4-BE49-F238E27FC236}">
                <a16:creationId xmlns:a16="http://schemas.microsoft.com/office/drawing/2014/main" id="{F942A520-5B26-BF3B-7F1A-471F0F15BEA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nb-NO" altLang="en-US"/>
          </a:p>
        </p:txBody>
      </p:sp>
      <p:sp>
        <p:nvSpPr>
          <p:cNvPr id="30724" name="Slide Number Placeholder 5">
            <a:extLst>
              <a:ext uri="{FF2B5EF4-FFF2-40B4-BE49-F238E27FC236}">
                <a16:creationId xmlns:a16="http://schemas.microsoft.com/office/drawing/2014/main" id="{879566B1-E428-0052-2D90-BC6F42D11D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E9C476A-4109-48C3-AF3A-1358BBAE597A}" type="slidenum">
              <a:rPr lang="nb-NO" altLang="nb-NO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nb-NO" altLang="nb-NO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tel 1">
            <a:extLst>
              <a:ext uri="{FF2B5EF4-FFF2-40B4-BE49-F238E27FC236}">
                <a16:creationId xmlns:a16="http://schemas.microsoft.com/office/drawing/2014/main" id="{09F779BD-1159-E94D-F562-59967B313F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793767"/>
          </a:xfrm>
        </p:spPr>
        <p:txBody>
          <a:bodyPr/>
          <a:lstStyle/>
          <a:p>
            <a:r>
              <a:rPr lang="en-US" altLang="nb-NO" dirty="0"/>
              <a:t>Smart working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46133A0-711D-C84E-02C1-DD22CE82D8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0122" y="1515850"/>
            <a:ext cx="8574028" cy="5037350"/>
          </a:xfrm>
        </p:spPr>
        <p:txBody>
          <a:bodyPr/>
          <a:lstStyle/>
          <a:p>
            <a:r>
              <a:rPr lang="en-US" altLang="nb-NO" dirty="0"/>
              <a:t>Data (</a:t>
            </a:r>
            <a:r>
              <a:rPr lang="en-US" altLang="nb-NO" dirty="0">
                <a:solidFill>
                  <a:srgbClr val="0066FF"/>
                </a:solidFill>
              </a:rPr>
              <a:t>.</a:t>
            </a:r>
            <a:r>
              <a:rPr lang="en-US" altLang="nb-NO" dirty="0" err="1">
                <a:solidFill>
                  <a:srgbClr val="0066FF"/>
                </a:solidFill>
              </a:rPr>
              <a:t>dta</a:t>
            </a:r>
            <a:r>
              <a:rPr lang="en-US" altLang="nb-NO" dirty="0"/>
              <a:t>)</a:t>
            </a:r>
          </a:p>
          <a:p>
            <a:pPr lvl="1"/>
            <a:r>
              <a:rPr lang="en-US" altLang="nb-NO" dirty="0"/>
              <a:t>Master file, keep safe</a:t>
            </a:r>
          </a:p>
          <a:p>
            <a:pPr lvl="1"/>
            <a:r>
              <a:rPr lang="en-US" altLang="nb-NO" dirty="0"/>
              <a:t>Working file for each project</a:t>
            </a:r>
          </a:p>
          <a:p>
            <a:pPr lvl="2"/>
            <a:endParaRPr lang="en-US" altLang="nb-NO" dirty="0"/>
          </a:p>
          <a:p>
            <a:r>
              <a:rPr lang="en-US" altLang="nb-NO" dirty="0"/>
              <a:t>Syntax (</a:t>
            </a:r>
            <a:r>
              <a:rPr lang="en-US" altLang="nb-NO" dirty="0">
                <a:solidFill>
                  <a:srgbClr val="0066FF"/>
                </a:solidFill>
              </a:rPr>
              <a:t>.do</a:t>
            </a:r>
            <a:r>
              <a:rPr lang="en-US" altLang="nb-NO" dirty="0"/>
              <a:t>)</a:t>
            </a:r>
          </a:p>
          <a:p>
            <a:pPr lvl="1"/>
            <a:r>
              <a:rPr lang="en-US" altLang="nb-NO" dirty="0"/>
              <a:t>Work in progress file</a:t>
            </a:r>
          </a:p>
          <a:p>
            <a:pPr lvl="1"/>
            <a:r>
              <a:rPr lang="en-US" altLang="nb-NO" dirty="0"/>
              <a:t>Manuscript file (Table 1…, Figure 1…, Supplement)</a:t>
            </a:r>
          </a:p>
          <a:p>
            <a:pPr lvl="2"/>
            <a:endParaRPr lang="en-US" altLang="nb-NO" dirty="0"/>
          </a:p>
          <a:p>
            <a:r>
              <a:rPr lang="en-US" altLang="nb-NO" dirty="0"/>
              <a:t>Output (.</a:t>
            </a:r>
            <a:r>
              <a:rPr lang="en-US" altLang="nb-NO" dirty="0" err="1">
                <a:solidFill>
                  <a:srgbClr val="0066FF"/>
                </a:solidFill>
              </a:rPr>
              <a:t>smcl</a:t>
            </a:r>
            <a:r>
              <a:rPr lang="en-US" altLang="nb-NO" dirty="0"/>
              <a:t> or </a:t>
            </a:r>
            <a:r>
              <a:rPr lang="en-US" altLang="nb-NO" dirty="0">
                <a:solidFill>
                  <a:srgbClr val="0066FF"/>
                </a:solidFill>
              </a:rPr>
              <a:t>.log</a:t>
            </a:r>
            <a:r>
              <a:rPr lang="en-US" altLang="nb-NO" dirty="0"/>
              <a:t>)</a:t>
            </a:r>
          </a:p>
          <a:p>
            <a:pPr lvl="1"/>
            <a:r>
              <a:rPr lang="en-US" altLang="nb-NO" dirty="0"/>
              <a:t>Save or discard </a:t>
            </a:r>
          </a:p>
        </p:txBody>
      </p:sp>
      <p:sp>
        <p:nvSpPr>
          <p:cNvPr id="31748" name="Plassholder for lysbildenummer 5">
            <a:extLst>
              <a:ext uri="{FF2B5EF4-FFF2-40B4-BE49-F238E27FC236}">
                <a16:creationId xmlns:a16="http://schemas.microsoft.com/office/drawing/2014/main" id="{B0DA963C-416C-2A2C-3648-DB3769949D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BD12A05-1F8A-42EE-99CF-B9BBC47B9C0F}" type="slidenum">
              <a:rPr lang="nb-NO" altLang="nb-NO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nb-NO" altLang="nb-NO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32">
            <a:extLst>
              <a:ext uri="{FF2B5EF4-FFF2-40B4-BE49-F238E27FC236}">
                <a16:creationId xmlns:a16="http://schemas.microsoft.com/office/drawing/2014/main" id="{825C774C-73B5-CB5D-EFB2-A5B2CF9AAD5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6D8EBB-1F5C-43CB-88A1-CE3BB6899B6F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1" name="Slide Number Placeholder 5">
            <a:extLst>
              <a:ext uri="{FF2B5EF4-FFF2-40B4-BE49-F238E27FC236}">
                <a16:creationId xmlns:a16="http://schemas.microsoft.com/office/drawing/2014/main" id="{7A02949B-1830-9380-5DFD-7E7AE17A5710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8895F02-1C7F-492C-86AB-A5134B3182CC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12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2" name="Rectangle 1026">
            <a:extLst>
              <a:ext uri="{FF2B5EF4-FFF2-40B4-BE49-F238E27FC236}">
                <a16:creationId xmlns:a16="http://schemas.microsoft.com/office/drawing/2014/main" id="{0C2CA6F8-0ABE-B180-6465-CA392DD3FC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199" y="365125"/>
            <a:ext cx="10594245" cy="1325563"/>
          </a:xfrm>
        </p:spPr>
        <p:txBody>
          <a:bodyPr/>
          <a:lstStyle/>
          <a:p>
            <a:pPr eaLnBrk="1" hangingPunct="1"/>
            <a:r>
              <a:rPr lang="nb-NO" altLang="en-US" dirty="0"/>
              <a:t>Using data from other formats (</a:t>
            </a:r>
            <a:r>
              <a:rPr lang="nb-NO" altLang="en-US" sz="4200" dirty="0"/>
              <a:t>SPSS, SAS, CSV</a:t>
            </a:r>
            <a:r>
              <a:rPr lang="nb-NO" altLang="en-US" dirty="0"/>
              <a:t>)</a:t>
            </a:r>
          </a:p>
        </p:txBody>
      </p:sp>
      <p:sp>
        <p:nvSpPr>
          <p:cNvPr id="32773" name="Rectangle 1027">
            <a:extLst>
              <a:ext uri="{FF2B5EF4-FFF2-40B4-BE49-F238E27FC236}">
                <a16:creationId xmlns:a16="http://schemas.microsoft.com/office/drawing/2014/main" id="{51344F94-7D15-4875-40DB-AA75DCFCC4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b-NO" altLang="en-US" dirty="0"/>
          </a:p>
        </p:txBody>
      </p:sp>
      <p:pic>
        <p:nvPicPr>
          <p:cNvPr id="32774" name="Picture 1">
            <a:extLst>
              <a:ext uri="{FF2B5EF4-FFF2-40B4-BE49-F238E27FC236}">
                <a16:creationId xmlns:a16="http://schemas.microsoft.com/office/drawing/2014/main" id="{4503D8CE-D308-28BD-FA71-5B175CE3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79"/>
          <a:stretch>
            <a:fillRect/>
          </a:stretch>
        </p:blipFill>
        <p:spPr bwMode="auto">
          <a:xfrm>
            <a:off x="3810000" y="1844675"/>
            <a:ext cx="4572000" cy="430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32">
            <a:extLst>
              <a:ext uri="{FF2B5EF4-FFF2-40B4-BE49-F238E27FC236}">
                <a16:creationId xmlns:a16="http://schemas.microsoft.com/office/drawing/2014/main" id="{FF3F746F-88E4-1D62-0AF1-3C4CFFC6EB4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8C0E957-0EC8-481B-AD52-880023DBE9CE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19" name="Slide Number Placeholder 5">
            <a:extLst>
              <a:ext uri="{FF2B5EF4-FFF2-40B4-BE49-F238E27FC236}">
                <a16:creationId xmlns:a16="http://schemas.microsoft.com/office/drawing/2014/main" id="{15830D6C-CC35-D3B8-6562-69FC8B80DBB8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FCB0DB2-B1B3-40FC-A471-81FBD5CA0E56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13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0" name="Rectangle 2">
            <a:extLst>
              <a:ext uri="{FF2B5EF4-FFF2-40B4-BE49-F238E27FC236}">
                <a16:creationId xmlns:a16="http://schemas.microsoft.com/office/drawing/2014/main" id="{CDC35043-BAC5-9EDA-948B-DCBAF38B0B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193981"/>
            <a:ext cx="10515600" cy="1325563"/>
          </a:xfrm>
        </p:spPr>
        <p:txBody>
          <a:bodyPr/>
          <a:lstStyle/>
          <a:p>
            <a:pPr eaLnBrk="1" hangingPunct="1"/>
            <a:r>
              <a:rPr lang="nb-NO" altLang="en-US" dirty="0"/>
              <a:t>Use and save data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5F1D44E8-6D46-2D06-6D79-4DC26E118E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9596" y="1066800"/>
            <a:ext cx="8632604" cy="53149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rgbClr val="15498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rgbClr val="15498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98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98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altLang="en-US" sz="2400" kern="0" dirty="0">
                <a:cs typeface="Times New Roman" panose="02020603050405020304" pitchFamily="18" charset="0"/>
              </a:rPr>
              <a:t>Open data</a:t>
            </a:r>
          </a:p>
          <a:p>
            <a:pPr lvl="1" eaLnBrk="1" hangingPunct="1">
              <a:defRPr/>
            </a:pPr>
            <a:r>
              <a:rPr lang="en-GB" altLang="en-US" sz="1800" kern="0" dirty="0">
                <a:solidFill>
                  <a:srgbClr val="0066FF"/>
                </a:solidFill>
                <a:cs typeface="Times New Roman" panose="02020603050405020304" pitchFamily="18" charset="0"/>
              </a:rPr>
              <a:t>use</a:t>
            </a:r>
            <a:r>
              <a:rPr lang="en-GB" altLang="en-US" sz="1800" kern="0" dirty="0">
                <a:cs typeface="Times New Roman" panose="02020603050405020304" pitchFamily="18" charset="0"/>
              </a:rPr>
              <a:t> “</a:t>
            </a:r>
            <a:r>
              <a:rPr lang="en-GB" altLang="en-US" sz="1800" kern="0" dirty="0">
                <a:solidFill>
                  <a:srgbClr val="FF0000"/>
                </a:solidFill>
                <a:cs typeface="Times New Roman" panose="02020603050405020304" pitchFamily="18" charset="0"/>
              </a:rPr>
              <a:t>C:\Course\</a:t>
            </a:r>
            <a:r>
              <a:rPr lang="en-GB" altLang="en-US" sz="1800" kern="0" dirty="0" err="1">
                <a:solidFill>
                  <a:srgbClr val="FF0000"/>
                </a:solidFill>
                <a:cs typeface="Times New Roman" panose="02020603050405020304" pitchFamily="18" charset="0"/>
              </a:rPr>
              <a:t>Myfile.dta</a:t>
            </a:r>
            <a:r>
              <a:rPr lang="en-GB" altLang="en-US" sz="1800" kern="0" dirty="0">
                <a:cs typeface="Times New Roman" panose="02020603050405020304" pitchFamily="18" charset="0"/>
              </a:rPr>
              <a:t>”, </a:t>
            </a:r>
            <a:r>
              <a:rPr lang="en-GB" altLang="en-US" sz="1800" kern="0" dirty="0">
                <a:solidFill>
                  <a:schemeClr val="accent1"/>
                </a:solidFill>
                <a:cs typeface="Times New Roman" panose="02020603050405020304" pitchFamily="18" charset="0"/>
              </a:rPr>
              <a:t>clear</a:t>
            </a:r>
          </a:p>
          <a:p>
            <a:pPr lvl="1" eaLnBrk="1" hangingPunct="1">
              <a:defRPr/>
            </a:pPr>
            <a:r>
              <a:rPr lang="en-GB" altLang="en-US" sz="1800" kern="0" dirty="0">
                <a:cs typeface="Times New Roman" panose="02020603050405020304" pitchFamily="18" charset="0"/>
              </a:rPr>
              <a:t>Or two lines: </a:t>
            </a:r>
          </a:p>
          <a:p>
            <a:pPr lvl="2" eaLnBrk="1" hangingPunct="1">
              <a:defRPr/>
            </a:pPr>
            <a:r>
              <a:rPr lang="en-GB" altLang="en-US" sz="1800" kern="0" dirty="0">
                <a:solidFill>
                  <a:srgbClr val="0066FF"/>
                </a:solidFill>
                <a:cs typeface="Times New Roman" panose="02020603050405020304" pitchFamily="18" charset="0"/>
              </a:rPr>
              <a:t>cd</a:t>
            </a:r>
            <a:r>
              <a:rPr lang="en-GB" altLang="en-US" sz="1800" kern="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GB" altLang="en-US" sz="1800" kern="0" dirty="0">
                <a:cs typeface="Times New Roman" panose="02020603050405020304" pitchFamily="18" charset="0"/>
              </a:rPr>
              <a:t>“</a:t>
            </a:r>
            <a:r>
              <a:rPr lang="en-GB" altLang="en-US" sz="1800" kern="0" dirty="0">
                <a:solidFill>
                  <a:srgbClr val="FF0000"/>
                </a:solidFill>
                <a:cs typeface="Times New Roman" panose="02020603050405020304" pitchFamily="18" charset="0"/>
              </a:rPr>
              <a:t>C:\Course</a:t>
            </a:r>
            <a:r>
              <a:rPr lang="en-GB" altLang="en-US" sz="1800" kern="0" dirty="0">
                <a:cs typeface="Times New Roman" panose="02020603050405020304" pitchFamily="18" charset="0"/>
              </a:rPr>
              <a:t>”</a:t>
            </a:r>
          </a:p>
          <a:p>
            <a:pPr lvl="2" eaLnBrk="1" hangingPunct="1">
              <a:defRPr/>
            </a:pPr>
            <a:r>
              <a:rPr lang="en-GB" altLang="en-US" sz="1800" kern="0" dirty="0">
                <a:solidFill>
                  <a:srgbClr val="0066FF"/>
                </a:solidFill>
                <a:cs typeface="Times New Roman" panose="02020603050405020304" pitchFamily="18" charset="0"/>
              </a:rPr>
              <a:t>use</a:t>
            </a:r>
            <a:r>
              <a:rPr lang="en-GB" altLang="en-US" sz="1800" kern="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GB" altLang="en-US" sz="1800" kern="0" dirty="0">
                <a:cs typeface="Times New Roman" panose="02020603050405020304" pitchFamily="18" charset="0"/>
              </a:rPr>
              <a:t>“</a:t>
            </a:r>
            <a:r>
              <a:rPr lang="en-GB" altLang="en-US" sz="1800" kern="0" dirty="0" err="1">
                <a:solidFill>
                  <a:srgbClr val="FF0000"/>
                </a:solidFill>
                <a:cs typeface="Times New Roman" panose="02020603050405020304" pitchFamily="18" charset="0"/>
              </a:rPr>
              <a:t>Myfile.dta</a:t>
            </a:r>
            <a:r>
              <a:rPr lang="en-GB" altLang="en-US" sz="1800" kern="0" dirty="0">
                <a:cs typeface="Times New Roman" panose="02020603050405020304" pitchFamily="18" charset="0"/>
              </a:rPr>
              <a:t>”,</a:t>
            </a:r>
            <a:r>
              <a:rPr lang="en-GB" altLang="en-US" sz="1800" kern="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GB" altLang="en-US" sz="1800" kern="0" dirty="0">
                <a:solidFill>
                  <a:schemeClr val="accent1"/>
                </a:solidFill>
                <a:cs typeface="Times New Roman" panose="02020603050405020304" pitchFamily="18" charset="0"/>
              </a:rPr>
              <a:t>clear</a:t>
            </a:r>
          </a:p>
          <a:p>
            <a:pPr lvl="3" eaLnBrk="1" hangingPunct="1">
              <a:defRPr/>
            </a:pPr>
            <a:endParaRPr lang="en-GB" altLang="en-US" sz="1600" kern="0" dirty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GB" altLang="en-US" sz="2400" kern="0" dirty="0">
                <a:cs typeface="Times New Roman" panose="02020603050405020304" pitchFamily="18" charset="0"/>
              </a:rPr>
              <a:t>Describe</a:t>
            </a:r>
          </a:p>
          <a:p>
            <a:pPr lvl="1" eaLnBrk="1" hangingPunct="1">
              <a:defRPr/>
            </a:pPr>
            <a:r>
              <a:rPr lang="nb-NO" altLang="en-US" sz="1800" kern="0" dirty="0">
                <a:solidFill>
                  <a:srgbClr val="0066FF"/>
                </a:solidFill>
                <a:cs typeface="Times New Roman" panose="02020603050405020304" pitchFamily="18" charset="0"/>
              </a:rPr>
              <a:t>describe</a:t>
            </a:r>
            <a:r>
              <a:rPr lang="nb-NO" altLang="en-US" sz="1800" kern="0" dirty="0">
                <a:cs typeface="Times New Roman" panose="02020603050405020304" pitchFamily="18" charset="0"/>
              </a:rPr>
              <a:t>			describe all variables</a:t>
            </a:r>
          </a:p>
          <a:p>
            <a:pPr lvl="1" eaLnBrk="1" hangingPunct="1">
              <a:defRPr/>
            </a:pPr>
            <a:r>
              <a:rPr lang="nb-NO" altLang="en-US" sz="1800" kern="0" dirty="0">
                <a:solidFill>
                  <a:srgbClr val="0066FF"/>
                </a:solidFill>
                <a:cs typeface="Times New Roman" panose="02020603050405020304" pitchFamily="18" charset="0"/>
              </a:rPr>
              <a:t>list</a:t>
            </a:r>
            <a:r>
              <a:rPr lang="nb-NO" altLang="en-US" sz="1800" kern="0" dirty="0">
                <a:cs typeface="Times New Roman" panose="02020603050405020304" pitchFamily="18" charset="0"/>
              </a:rPr>
              <a:t> </a:t>
            </a:r>
            <a:r>
              <a:rPr lang="nb-NO" altLang="en-US" sz="1800" kern="0" dirty="0">
                <a:solidFill>
                  <a:schemeClr val="tx1"/>
                </a:solidFill>
                <a:cs typeface="Times New Roman" panose="02020603050405020304" pitchFamily="18" charset="0"/>
              </a:rPr>
              <a:t>sex age </a:t>
            </a:r>
            <a:r>
              <a:rPr lang="nb-NO" altLang="en-US" sz="1800" kern="0" dirty="0">
                <a:solidFill>
                  <a:srgbClr val="FC2A1A"/>
                </a:solidFill>
                <a:cs typeface="Times New Roman" panose="02020603050405020304" pitchFamily="18" charset="0"/>
              </a:rPr>
              <a:t>in 1/20</a:t>
            </a:r>
            <a:r>
              <a:rPr lang="nb-NO" altLang="en-US" sz="1800" kern="0" dirty="0">
                <a:cs typeface="Times New Roman" panose="02020603050405020304" pitchFamily="18" charset="0"/>
              </a:rPr>
              <a:t>	list obs nr 1 to 20</a:t>
            </a:r>
          </a:p>
          <a:p>
            <a:pPr lvl="3" eaLnBrk="1" hangingPunct="1">
              <a:defRPr/>
            </a:pPr>
            <a:endParaRPr lang="en-GB" altLang="en-US" sz="1600" kern="0" dirty="0"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GB" altLang="en-US" sz="2400" kern="0" dirty="0">
                <a:cs typeface="Times New Roman" panose="02020603050405020304" pitchFamily="18" charset="0"/>
              </a:rPr>
              <a:t>Save data</a:t>
            </a:r>
          </a:p>
          <a:p>
            <a:pPr lvl="1" eaLnBrk="1" hangingPunct="1">
              <a:defRPr/>
            </a:pPr>
            <a:r>
              <a:rPr lang="en-GB" altLang="en-US" sz="1800" kern="0" dirty="0">
                <a:solidFill>
                  <a:srgbClr val="0066FF"/>
                </a:solidFill>
                <a:cs typeface="Times New Roman" panose="02020603050405020304" pitchFamily="18" charset="0"/>
              </a:rPr>
              <a:t>save</a:t>
            </a:r>
            <a:r>
              <a:rPr lang="en-GB" altLang="en-US" sz="1800" kern="0" dirty="0">
                <a:cs typeface="Times New Roman" panose="02020603050405020304" pitchFamily="18" charset="0"/>
              </a:rPr>
              <a:t> “</a:t>
            </a:r>
            <a:r>
              <a:rPr lang="en-GB" altLang="en-US" sz="1800" kern="0" dirty="0">
                <a:solidFill>
                  <a:srgbClr val="FF0000"/>
                </a:solidFill>
                <a:cs typeface="Times New Roman" panose="02020603050405020304" pitchFamily="18" charset="0"/>
              </a:rPr>
              <a:t>C:\Course\</a:t>
            </a:r>
            <a:r>
              <a:rPr lang="en-GB" altLang="en-US" sz="1800" kern="0" dirty="0" err="1">
                <a:solidFill>
                  <a:srgbClr val="FF0000"/>
                </a:solidFill>
                <a:cs typeface="Times New Roman" panose="02020603050405020304" pitchFamily="18" charset="0"/>
              </a:rPr>
              <a:t>Myfile_new.dta</a:t>
            </a:r>
            <a:r>
              <a:rPr lang="en-GB" altLang="en-US" sz="1800" kern="0" dirty="0">
                <a:cs typeface="Times New Roman" panose="02020603050405020304" pitchFamily="18" charset="0"/>
              </a:rPr>
              <a:t>”, </a:t>
            </a:r>
            <a:r>
              <a:rPr lang="en-GB" altLang="en-US" sz="1800" kern="0" dirty="0">
                <a:solidFill>
                  <a:schemeClr val="accent1"/>
                </a:solidFill>
                <a:cs typeface="Times New Roman" panose="02020603050405020304" pitchFamily="18" charset="0"/>
              </a:rPr>
              <a:t>replace</a:t>
            </a:r>
          </a:p>
          <a:p>
            <a:pPr lvl="1" eaLnBrk="1" hangingPunct="1">
              <a:defRPr/>
            </a:pPr>
            <a:r>
              <a:rPr lang="en-GB" altLang="en-US" sz="1800" kern="0" dirty="0">
                <a:cs typeface="Times New Roman" panose="02020603050405020304" pitchFamily="18" charset="0"/>
              </a:rPr>
              <a:t>Or two lines: </a:t>
            </a:r>
          </a:p>
          <a:p>
            <a:pPr lvl="2" eaLnBrk="1" hangingPunct="1">
              <a:defRPr/>
            </a:pPr>
            <a:r>
              <a:rPr lang="en-GB" altLang="en-US" sz="1800" kern="0" dirty="0">
                <a:solidFill>
                  <a:srgbClr val="0066FF"/>
                </a:solidFill>
                <a:cs typeface="Times New Roman" panose="02020603050405020304" pitchFamily="18" charset="0"/>
              </a:rPr>
              <a:t>cd</a:t>
            </a:r>
            <a:r>
              <a:rPr lang="en-GB" altLang="en-US" sz="1800" kern="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GB" altLang="en-US" sz="1800" kern="0" dirty="0">
                <a:cs typeface="Times New Roman" panose="02020603050405020304" pitchFamily="18" charset="0"/>
              </a:rPr>
              <a:t>“</a:t>
            </a:r>
            <a:r>
              <a:rPr lang="en-GB" altLang="en-US" sz="1800" kern="0" dirty="0">
                <a:solidFill>
                  <a:srgbClr val="FF0000"/>
                </a:solidFill>
                <a:cs typeface="Times New Roman" panose="02020603050405020304" pitchFamily="18" charset="0"/>
              </a:rPr>
              <a:t>C:\Course</a:t>
            </a:r>
            <a:r>
              <a:rPr lang="en-GB" altLang="en-US" sz="1800" kern="0" dirty="0">
                <a:cs typeface="Times New Roman" panose="02020603050405020304" pitchFamily="18" charset="0"/>
              </a:rPr>
              <a:t>”</a:t>
            </a:r>
          </a:p>
          <a:p>
            <a:pPr lvl="2" eaLnBrk="1" hangingPunct="1">
              <a:defRPr/>
            </a:pPr>
            <a:r>
              <a:rPr lang="en-GB" altLang="en-US" sz="1800" kern="0" dirty="0">
                <a:solidFill>
                  <a:srgbClr val="0066FF"/>
                </a:solidFill>
                <a:cs typeface="Times New Roman" panose="02020603050405020304" pitchFamily="18" charset="0"/>
              </a:rPr>
              <a:t>save</a:t>
            </a:r>
            <a:r>
              <a:rPr lang="en-GB" altLang="en-US" sz="1800" kern="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GB" altLang="en-US" sz="1800" kern="0" dirty="0">
                <a:cs typeface="Times New Roman" panose="02020603050405020304" pitchFamily="18" charset="0"/>
              </a:rPr>
              <a:t>“</a:t>
            </a:r>
            <a:r>
              <a:rPr lang="en-GB" altLang="en-US" sz="1800" kern="0" dirty="0" err="1">
                <a:solidFill>
                  <a:srgbClr val="FF0000"/>
                </a:solidFill>
                <a:cs typeface="Times New Roman" panose="02020603050405020304" pitchFamily="18" charset="0"/>
              </a:rPr>
              <a:t>Myfile_new.dta</a:t>
            </a:r>
            <a:r>
              <a:rPr lang="en-GB" altLang="en-US" sz="1800" kern="0" dirty="0">
                <a:cs typeface="Times New Roman" panose="02020603050405020304" pitchFamily="18" charset="0"/>
              </a:rPr>
              <a:t>”,</a:t>
            </a:r>
            <a:r>
              <a:rPr lang="en-GB" altLang="en-US" sz="1800" kern="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GB" altLang="en-US" sz="1800" kern="0" dirty="0">
                <a:solidFill>
                  <a:schemeClr val="accent1"/>
                </a:solidFill>
                <a:cs typeface="Times New Roman" panose="02020603050405020304" pitchFamily="18" charset="0"/>
              </a:rPr>
              <a:t>replace</a:t>
            </a:r>
          </a:p>
          <a:p>
            <a:pPr lvl="1" eaLnBrk="1" hangingPunct="1">
              <a:defRPr/>
            </a:pPr>
            <a:endParaRPr lang="en-GB" altLang="en-US" sz="2000" kern="0" dirty="0">
              <a:solidFill>
                <a:schemeClr val="accent1"/>
              </a:solidFill>
              <a:cs typeface="Times New Roman" panose="02020603050405020304" pitchFamily="18" charset="0"/>
            </a:endParaRPr>
          </a:p>
          <a:p>
            <a:pPr lvl="2" eaLnBrk="1" hangingPunct="1">
              <a:defRPr/>
            </a:pPr>
            <a:endParaRPr lang="en-GB" altLang="en-US" sz="1800" kern="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tel 1">
            <a:extLst>
              <a:ext uri="{FF2B5EF4-FFF2-40B4-BE49-F238E27FC236}">
                <a16:creationId xmlns:a16="http://schemas.microsoft.com/office/drawing/2014/main" id="{9B31E827-9A16-FEFC-6BD6-ED186F8FEA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 1</a:t>
            </a:r>
          </a:p>
        </p:txBody>
      </p:sp>
      <p:sp>
        <p:nvSpPr>
          <p:cNvPr id="28675" name="Plassholder for innhold 7">
            <a:extLst>
              <a:ext uri="{FF2B5EF4-FFF2-40B4-BE49-F238E27FC236}">
                <a16:creationId xmlns:a16="http://schemas.microsoft.com/office/drawing/2014/main" id="{D20A7217-A2B2-1D1C-44DA-9170C52430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28318" y="1408274"/>
            <a:ext cx="9725482" cy="4840941"/>
          </a:xfrm>
        </p:spPr>
        <p:txBody>
          <a:bodyPr/>
          <a:lstStyle/>
          <a:p>
            <a:pPr>
              <a:defRPr/>
            </a:pPr>
            <a:r>
              <a:rPr lang="en-US" altLang="en-US" sz="2400" dirty="0"/>
              <a:t>Download the birth1-datafile (to desktop/folder): </a:t>
            </a:r>
            <a:r>
              <a:rPr lang="en-US" altLang="en-US" sz="2400" dirty="0">
                <a:cs typeface="Times New Roman" pitchFamily="18" charset="0"/>
              </a:rPr>
              <a:t>{</a:t>
            </a:r>
            <a:r>
              <a:rPr lang="en-US" altLang="en-US" sz="2400" dirty="0">
                <a:solidFill>
                  <a:srgbClr val="FF0000"/>
                </a:solidFill>
                <a:cs typeface="Times New Roman" pitchFamily="18" charset="0"/>
              </a:rPr>
              <a:t>course website</a:t>
            </a:r>
            <a:r>
              <a:rPr lang="en-US" altLang="en-US" sz="2400" dirty="0">
                <a:cs typeface="Times New Roman" pitchFamily="18" charset="0"/>
              </a:rPr>
              <a:t>}</a:t>
            </a:r>
          </a:p>
          <a:p>
            <a:pPr marL="0" indent="0">
              <a:buNone/>
              <a:defRPr/>
            </a:pPr>
            <a:endParaRPr lang="en-US" altLang="en-US" sz="1600" dirty="0"/>
          </a:p>
          <a:p>
            <a:pPr>
              <a:defRPr/>
            </a:pPr>
            <a:r>
              <a:rPr lang="en-US" altLang="en-US" sz="2400" dirty="0"/>
              <a:t>Start Stata</a:t>
            </a:r>
          </a:p>
          <a:p>
            <a:pPr>
              <a:defRPr/>
            </a:pPr>
            <a:r>
              <a:rPr lang="en-US" altLang="en-US" sz="2200" dirty="0"/>
              <a:t>Open a new syntax file (</a:t>
            </a:r>
            <a:r>
              <a:rPr lang="en-US" altLang="en-US" sz="2200" dirty="0">
                <a:solidFill>
                  <a:srgbClr val="0066FF"/>
                </a:solidFill>
              </a:rPr>
              <a:t>Ctlr-9</a:t>
            </a:r>
            <a:r>
              <a:rPr lang="en-US" altLang="en-US" sz="2200" dirty="0"/>
              <a:t>)</a:t>
            </a:r>
          </a:p>
          <a:p>
            <a:pPr lvl="1">
              <a:defRPr/>
            </a:pPr>
            <a:r>
              <a:rPr lang="en-US" altLang="en-US" sz="1800" dirty="0"/>
              <a:t>Write all commands in the syntax file</a:t>
            </a:r>
          </a:p>
          <a:p>
            <a:pPr>
              <a:defRPr/>
            </a:pPr>
            <a:r>
              <a:rPr lang="en-US" altLang="en-US" sz="2400" dirty="0"/>
              <a:t>Open the dataset (</a:t>
            </a:r>
            <a:r>
              <a:rPr lang="en-US" altLang="en-US" sz="2400" dirty="0">
                <a:solidFill>
                  <a:srgbClr val="0066FF"/>
                </a:solidFill>
              </a:rPr>
              <a:t>use</a:t>
            </a:r>
            <a:r>
              <a:rPr lang="en-US" altLang="en-US" sz="2400" dirty="0"/>
              <a:t>)</a:t>
            </a:r>
          </a:p>
          <a:p>
            <a:pPr>
              <a:defRPr/>
            </a:pPr>
            <a:r>
              <a:rPr lang="en-US" altLang="en-US" sz="2400" dirty="0"/>
              <a:t>Describe all variables (</a:t>
            </a:r>
            <a:r>
              <a:rPr lang="en-US" altLang="en-US" sz="2400" dirty="0">
                <a:solidFill>
                  <a:srgbClr val="0066FF"/>
                </a:solidFill>
              </a:rPr>
              <a:t>describe</a:t>
            </a:r>
            <a:r>
              <a:rPr lang="en-US" altLang="en-US" sz="2400" dirty="0"/>
              <a:t>)</a:t>
            </a:r>
          </a:p>
          <a:p>
            <a:pPr>
              <a:defRPr/>
            </a:pPr>
            <a:r>
              <a:rPr lang="en-US" altLang="en-US" sz="2400" dirty="0">
                <a:solidFill>
                  <a:srgbClr val="0066FF"/>
                </a:solidFill>
              </a:rPr>
              <a:t>List</a:t>
            </a:r>
            <a:r>
              <a:rPr lang="en-US" altLang="en-US" sz="2400" dirty="0"/>
              <a:t> the 10 first observations of id, weight, sex and mother’s age (mage) </a:t>
            </a:r>
          </a:p>
          <a:p>
            <a:pPr>
              <a:defRPr/>
            </a:pPr>
            <a:endParaRPr lang="en-US" altLang="en-US" sz="1600" dirty="0"/>
          </a:p>
          <a:p>
            <a:pPr>
              <a:defRPr/>
            </a:pPr>
            <a:r>
              <a:rPr lang="en-US" altLang="en-US" sz="2400" dirty="0">
                <a:solidFill>
                  <a:srgbClr val="0066FF"/>
                </a:solidFill>
              </a:rPr>
              <a:t>Save</a:t>
            </a:r>
            <a:r>
              <a:rPr lang="en-US" altLang="en-US" sz="2400" dirty="0"/>
              <a:t> the syntax file (to desktop/folder) for later use</a:t>
            </a:r>
          </a:p>
        </p:txBody>
      </p:sp>
      <p:sp>
        <p:nvSpPr>
          <p:cNvPr id="36868" name="Plassholder for lysbildenummer 6">
            <a:extLst>
              <a:ext uri="{FF2B5EF4-FFF2-40B4-BE49-F238E27FC236}">
                <a16:creationId xmlns:a16="http://schemas.microsoft.com/office/drawing/2014/main" id="{5C1B0800-5716-4C03-F795-0FAADC038A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70C6E5-2251-4797-9175-70F8BE717013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32">
            <a:extLst>
              <a:ext uri="{FF2B5EF4-FFF2-40B4-BE49-F238E27FC236}">
                <a16:creationId xmlns:a16="http://schemas.microsoft.com/office/drawing/2014/main" id="{F87C3148-B461-C82B-D09B-1EDB4CCC678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9C8237-3452-4A32-A259-5686BA238F8F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95443D34-554F-41E2-C257-123587B42E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211930"/>
            <a:ext cx="10515600" cy="674687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Descriptive</a:t>
            </a:r>
          </a:p>
        </p:txBody>
      </p:sp>
      <p:pic>
        <p:nvPicPr>
          <p:cNvPr id="218115" name="Picture 3">
            <a:extLst>
              <a:ext uri="{FF2B5EF4-FFF2-40B4-BE49-F238E27FC236}">
                <a16:creationId xmlns:a16="http://schemas.microsoft.com/office/drawing/2014/main" id="{FE209538-F082-39FC-10D6-FA2934F4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0" t="48363" r="28151" b="43269"/>
          <a:stretch>
            <a:fillRect/>
          </a:stretch>
        </p:blipFill>
        <p:spPr bwMode="auto">
          <a:xfrm>
            <a:off x="2319339" y="1797051"/>
            <a:ext cx="795337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835" name="Picture 3">
            <a:extLst>
              <a:ext uri="{FF2B5EF4-FFF2-40B4-BE49-F238E27FC236}">
                <a16:creationId xmlns:a16="http://schemas.microsoft.com/office/drawing/2014/main" id="{54D0C09D-9F9A-3EB4-E779-77E2645BB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64093" r="36719" b="16806"/>
          <a:stretch>
            <a:fillRect/>
          </a:stretch>
        </p:blipFill>
        <p:spPr bwMode="auto">
          <a:xfrm>
            <a:off x="2319338" y="4564063"/>
            <a:ext cx="6096000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Rectangle 6">
            <a:extLst>
              <a:ext uri="{FF2B5EF4-FFF2-40B4-BE49-F238E27FC236}">
                <a16:creationId xmlns:a16="http://schemas.microsoft.com/office/drawing/2014/main" id="{4BE998A9-C92A-01D8-C339-97D986A8F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836614"/>
            <a:ext cx="77724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Continuous</a:t>
            </a:r>
          </a:p>
          <a:p>
            <a:pPr>
              <a:buFontTx/>
              <a:buNone/>
            </a:pPr>
            <a:endParaRPr lang="en-US" altLang="en-US" dirty="0"/>
          </a:p>
          <a:p>
            <a:endParaRPr lang="en-US" altLang="en-US" dirty="0"/>
          </a:p>
        </p:txBody>
      </p:sp>
      <p:sp>
        <p:nvSpPr>
          <p:cNvPr id="37895" name="Rectangle 7">
            <a:extLst>
              <a:ext uri="{FF2B5EF4-FFF2-40B4-BE49-F238E27FC236}">
                <a16:creationId xmlns:a16="http://schemas.microsoft.com/office/drawing/2014/main" id="{1C0177B0-559F-CB79-8CF5-B3579CCA3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2100" y="3429000"/>
            <a:ext cx="77724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Categorical</a:t>
            </a:r>
          </a:p>
          <a:p>
            <a:pPr>
              <a:buFontTx/>
              <a:buNone/>
            </a:pPr>
            <a:endParaRPr lang="en-US" altLang="en-US"/>
          </a:p>
          <a:p>
            <a:endParaRPr lang="en-US" altLang="en-US"/>
          </a:p>
        </p:txBody>
      </p:sp>
      <p:sp>
        <p:nvSpPr>
          <p:cNvPr id="12" name="TekstSylinder 11">
            <a:extLst>
              <a:ext uri="{FF2B5EF4-FFF2-40B4-BE49-F238E27FC236}">
                <a16:creationId xmlns:a16="http://schemas.microsoft.com/office/drawing/2014/main" id="{381040B5-24C4-E62D-657A-5D1E722C08DE}"/>
              </a:ext>
            </a:extLst>
          </p:cNvPr>
          <p:cNvSpPr txBox="1"/>
          <p:nvPr/>
        </p:nvSpPr>
        <p:spPr>
          <a:xfrm>
            <a:off x="2087563" y="1341438"/>
            <a:ext cx="209147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0066FF"/>
                </a:solidFill>
              </a:rPr>
              <a:t>summarize</a:t>
            </a:r>
            <a:r>
              <a:rPr lang="en-US" sz="2000" dirty="0"/>
              <a:t> weight</a:t>
            </a: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92A6C175-7B6E-573E-07CE-0524293B0E31}"/>
              </a:ext>
            </a:extLst>
          </p:cNvPr>
          <p:cNvSpPr txBox="1"/>
          <p:nvPr/>
        </p:nvSpPr>
        <p:spPr>
          <a:xfrm>
            <a:off x="2087564" y="2741613"/>
            <a:ext cx="50239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0066FF"/>
                </a:solidFill>
              </a:rPr>
              <a:t>summarize</a:t>
            </a:r>
            <a:r>
              <a:rPr lang="en-US" sz="2000" dirty="0"/>
              <a:t> weight,</a:t>
            </a:r>
            <a:r>
              <a:rPr lang="en-US" sz="2000" dirty="0">
                <a:solidFill>
                  <a:srgbClr val="009900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detail</a:t>
            </a:r>
            <a:r>
              <a:rPr lang="en-US" sz="2000" dirty="0">
                <a:solidFill>
                  <a:srgbClr val="009900"/>
                </a:solidFill>
              </a:rPr>
              <a:t>		</a:t>
            </a:r>
            <a:r>
              <a:rPr lang="en-US" sz="2000" dirty="0" err="1">
                <a:solidFill>
                  <a:schemeClr val="accent1"/>
                </a:solidFill>
              </a:rPr>
              <a:t>fractiles</a:t>
            </a:r>
            <a:r>
              <a:rPr lang="en-US" sz="2000" dirty="0">
                <a:solidFill>
                  <a:schemeClr val="accent1"/>
                </a:solidFill>
              </a:rPr>
              <a:t> ++</a:t>
            </a:r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0BD8D5E1-0A63-C81A-A3C0-2607AA39EA31}"/>
              </a:ext>
            </a:extLst>
          </p:cNvPr>
          <p:cNvSpPr txBox="1"/>
          <p:nvPr/>
        </p:nvSpPr>
        <p:spPr>
          <a:xfrm>
            <a:off x="2087563" y="4108450"/>
            <a:ext cx="182107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0066FF"/>
                </a:solidFill>
              </a:rPr>
              <a:t>tabulate</a:t>
            </a:r>
            <a:r>
              <a:rPr lang="en-US" sz="2000" dirty="0"/>
              <a:t> bullied</a:t>
            </a:r>
            <a:endParaRPr lang="en-US" sz="2000" dirty="0">
              <a:solidFill>
                <a:srgbClr val="009900"/>
              </a:solidFill>
            </a:endParaRP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16FCEF7D-4002-247F-EACC-2EEC058880DB}"/>
              </a:ext>
            </a:extLst>
          </p:cNvPr>
          <p:cNvSpPr txBox="1"/>
          <p:nvPr/>
        </p:nvSpPr>
        <p:spPr>
          <a:xfrm>
            <a:off x="2087563" y="6021388"/>
            <a:ext cx="622776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0066FF"/>
                </a:solidFill>
              </a:rPr>
              <a:t>tabulate</a:t>
            </a:r>
            <a:r>
              <a:rPr lang="en-US" sz="2000" dirty="0"/>
              <a:t> bullied,</a:t>
            </a:r>
            <a:r>
              <a:rPr lang="en-US" sz="2000" dirty="0">
                <a:solidFill>
                  <a:srgbClr val="009900"/>
                </a:solidFill>
              </a:rPr>
              <a:t> </a:t>
            </a:r>
            <a:r>
              <a:rPr lang="en-US" sz="2000" dirty="0" err="1">
                <a:solidFill>
                  <a:schemeClr val="accent1"/>
                </a:solidFill>
              </a:rPr>
              <a:t>nolab</a:t>
            </a:r>
            <a:r>
              <a:rPr lang="en-US" sz="2000" dirty="0">
                <a:solidFill>
                  <a:schemeClr val="accent1"/>
                </a:solidFill>
              </a:rPr>
              <a:t>			show coding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32">
            <a:extLst>
              <a:ext uri="{FF2B5EF4-FFF2-40B4-BE49-F238E27FC236}">
                <a16:creationId xmlns:a16="http://schemas.microsoft.com/office/drawing/2014/main" id="{865DE08D-711C-0FD2-AE5A-2F2A9F39049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797C84-A7C9-4525-855C-AAA4AE4E1EAC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39" name="Slide Number Placeholder 5">
            <a:extLst>
              <a:ext uri="{FF2B5EF4-FFF2-40B4-BE49-F238E27FC236}">
                <a16:creationId xmlns:a16="http://schemas.microsoft.com/office/drawing/2014/main" id="{138984D0-770B-178C-F587-6494925B32E1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00E1CBC-6C05-41FB-910C-C003661A795C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16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0" name="Rectangle 2">
            <a:extLst>
              <a:ext uri="{FF2B5EF4-FFF2-40B4-BE49-F238E27FC236}">
                <a16:creationId xmlns:a16="http://schemas.microsoft.com/office/drawing/2014/main" id="{610512D7-0C27-4ECE-544D-FFA9C79327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Other descriptives</a:t>
            </a:r>
          </a:p>
        </p:txBody>
      </p:sp>
      <p:pic>
        <p:nvPicPr>
          <p:cNvPr id="39941" name="Picture 5">
            <a:extLst>
              <a:ext uri="{FF2B5EF4-FFF2-40B4-BE49-F238E27FC236}">
                <a16:creationId xmlns:a16="http://schemas.microsoft.com/office/drawing/2014/main" id="{491E99DD-7862-E14E-F60B-ED16FDBD8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9" t="65915" r="37006" b="15915"/>
          <a:stretch>
            <a:fillRect/>
          </a:stretch>
        </p:blipFill>
        <p:spPr bwMode="auto">
          <a:xfrm>
            <a:off x="1847851" y="2349500"/>
            <a:ext cx="8569325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 Box 6">
            <a:extLst>
              <a:ext uri="{FF2B5EF4-FFF2-40B4-BE49-F238E27FC236}">
                <a16:creationId xmlns:a16="http://schemas.microsoft.com/office/drawing/2014/main" id="{0899F499-600D-71CE-406F-DD458B27A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0239" y="1431925"/>
            <a:ext cx="6130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66FF"/>
                </a:solidFill>
              </a:rPr>
              <a:t>tabstat</a:t>
            </a:r>
            <a:r>
              <a:rPr lang="en-US" altLang="en-US" sz="2000">
                <a:solidFill>
                  <a:schemeClr val="accent2"/>
                </a:solidFill>
              </a:rPr>
              <a:t>  </a:t>
            </a:r>
            <a:r>
              <a:rPr lang="en-US" altLang="en-US" sz="2000">
                <a:solidFill>
                  <a:schemeClr val="tx1"/>
                </a:solidFill>
              </a:rPr>
              <a:t>mAge</a:t>
            </a:r>
            <a:r>
              <a:rPr lang="en-US" altLang="en-US" sz="2000">
                <a:solidFill>
                  <a:schemeClr val="accent2"/>
                </a:solidFill>
              </a:rPr>
              <a:t>, </a:t>
            </a:r>
            <a:r>
              <a:rPr lang="en-US" altLang="en-US" sz="2000">
                <a:solidFill>
                  <a:schemeClr val="accent1"/>
                </a:solidFill>
              </a:rPr>
              <a:t>stat(N min p50 mean max)</a:t>
            </a:r>
            <a:r>
              <a:rPr lang="en-US" altLang="en-US" sz="2000">
                <a:solidFill>
                  <a:srgbClr val="0066FF"/>
                </a:solidFill>
              </a:rPr>
              <a:t> by(</a:t>
            </a:r>
            <a:r>
              <a:rPr lang="en-US" altLang="en-US" sz="2000">
                <a:solidFill>
                  <a:schemeClr val="tx1"/>
                </a:solidFill>
              </a:rPr>
              <a:t>parity</a:t>
            </a:r>
            <a:r>
              <a:rPr lang="en-US" altLang="en-US" sz="2000">
                <a:solidFill>
                  <a:srgbClr val="0066FF"/>
                </a:solidFill>
              </a:rPr>
              <a:t>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32">
            <a:extLst>
              <a:ext uri="{FF2B5EF4-FFF2-40B4-BE49-F238E27FC236}">
                <a16:creationId xmlns:a16="http://schemas.microsoft.com/office/drawing/2014/main" id="{39B84503-1BCB-252A-6518-5656232813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CDF40AF-FD58-443F-95F9-F065247EFAFE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3" name="Slide Number Placeholder 6">
            <a:extLst>
              <a:ext uri="{FF2B5EF4-FFF2-40B4-BE49-F238E27FC236}">
                <a16:creationId xmlns:a16="http://schemas.microsoft.com/office/drawing/2014/main" id="{78128BE5-7454-A832-9430-8BA2DF662F32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89E2456-795B-41C5-86F5-444F70993536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17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4" name="Rectangle 17">
            <a:extLst>
              <a:ext uri="{FF2B5EF4-FFF2-40B4-BE49-F238E27FC236}">
                <a16:creationId xmlns:a16="http://schemas.microsoft.com/office/drawing/2014/main" id="{032C4A84-4EA9-384C-510C-8B5492D8E9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57065"/>
            <a:ext cx="10515600" cy="1325563"/>
          </a:xfrm>
        </p:spPr>
        <p:txBody>
          <a:bodyPr/>
          <a:lstStyle/>
          <a:p>
            <a:pPr eaLnBrk="1" hangingPunct="1"/>
            <a:r>
              <a:rPr lang="nb-NO" altLang="en-US" dirty="0"/>
              <a:t>Generate, replace</a:t>
            </a:r>
          </a:p>
        </p:txBody>
      </p:sp>
      <p:sp>
        <p:nvSpPr>
          <p:cNvPr id="15369" name="Rectangle 18">
            <a:extLst>
              <a:ext uri="{FF2B5EF4-FFF2-40B4-BE49-F238E27FC236}">
                <a16:creationId xmlns:a16="http://schemas.microsoft.com/office/drawing/2014/main" id="{E04092DC-8CE0-DCFA-74D6-42BD6E95090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9800" y="1066800"/>
            <a:ext cx="7772400" cy="5486400"/>
          </a:xfrm>
        </p:spPr>
        <p:txBody>
          <a:bodyPr/>
          <a:lstStyle/>
          <a:p>
            <a:pPr eaLnBrk="1" hangingPunct="1"/>
            <a:r>
              <a:rPr lang="nb-NO" altLang="en-US" sz="3200"/>
              <a:t>Index </a:t>
            </a:r>
            <a:r>
              <a:rPr lang="nb-NO" altLang="en-US" sz="1800"/>
              <a:t>(young men)</a:t>
            </a:r>
          </a:p>
          <a:p>
            <a:pPr lvl="1" eaLnBrk="1" hangingPunct="1"/>
            <a:r>
              <a:rPr lang="nb-NO" altLang="en-US" sz="2800">
                <a:solidFill>
                  <a:srgbClr val="0066FF"/>
                </a:solidFill>
              </a:rPr>
              <a:t>generate </a:t>
            </a:r>
            <a:r>
              <a:rPr lang="nb-NO" altLang="en-US" sz="2800"/>
              <a:t>index</a:t>
            </a:r>
            <a:r>
              <a:rPr lang="nb-NO" altLang="en-US" sz="2800">
                <a:solidFill>
                  <a:srgbClr val="0066FF"/>
                </a:solidFill>
              </a:rPr>
              <a:t>=0</a:t>
            </a:r>
          </a:p>
          <a:p>
            <a:pPr lvl="1" eaLnBrk="1" hangingPunct="1"/>
            <a:r>
              <a:rPr lang="nb-NO" altLang="en-US" sz="2800">
                <a:solidFill>
                  <a:srgbClr val="0066FF"/>
                </a:solidFill>
              </a:rPr>
              <a:t>replace</a:t>
            </a:r>
            <a:r>
              <a:rPr lang="nb-NO" altLang="en-US" sz="2800"/>
              <a:t>    index</a:t>
            </a:r>
            <a:r>
              <a:rPr lang="nb-NO" altLang="en-US" sz="2800">
                <a:solidFill>
                  <a:srgbClr val="0066FF"/>
                </a:solidFill>
              </a:rPr>
              <a:t>=1 </a:t>
            </a:r>
            <a:r>
              <a:rPr lang="nb-NO" altLang="en-US" sz="2800">
                <a:solidFill>
                  <a:srgbClr val="FF0000"/>
                </a:solidFill>
              </a:rPr>
              <a:t>if sex==1 &amp; age&lt;30</a:t>
            </a:r>
          </a:p>
          <a:p>
            <a:pPr eaLnBrk="1" hangingPunct="1"/>
            <a:endParaRPr lang="nb-NO" altLang="en-US" sz="3200"/>
          </a:p>
          <a:p>
            <a:pPr eaLnBrk="1" hangingPunct="1"/>
            <a:r>
              <a:rPr lang="nb-NO" altLang="en-US" sz="3200"/>
              <a:t>Young/Old</a:t>
            </a:r>
          </a:p>
          <a:p>
            <a:pPr lvl="1" eaLnBrk="1" hangingPunct="1"/>
            <a:r>
              <a:rPr lang="nb-NO" altLang="en-US" sz="2800">
                <a:solidFill>
                  <a:srgbClr val="0066FF"/>
                </a:solidFill>
              </a:rPr>
              <a:t>generate </a:t>
            </a:r>
            <a:r>
              <a:rPr lang="nb-NO" altLang="en-US" sz="2800"/>
              <a:t>old</a:t>
            </a:r>
            <a:r>
              <a:rPr lang="nb-NO" altLang="en-US" sz="2800">
                <a:solidFill>
                  <a:srgbClr val="0066FF"/>
                </a:solidFill>
              </a:rPr>
              <a:t>=(</a:t>
            </a:r>
            <a:r>
              <a:rPr lang="nb-NO" altLang="en-US" sz="2800"/>
              <a:t>age</a:t>
            </a:r>
            <a:r>
              <a:rPr lang="nb-NO" altLang="en-US" sz="2800">
                <a:solidFill>
                  <a:srgbClr val="0066FF"/>
                </a:solidFill>
              </a:rPr>
              <a:t>&gt;50) </a:t>
            </a:r>
            <a:r>
              <a:rPr lang="nb-NO" altLang="en-US" sz="2800">
                <a:solidFill>
                  <a:srgbClr val="FF0000"/>
                </a:solidFill>
              </a:rPr>
              <a:t>if </a:t>
            </a:r>
            <a:r>
              <a:rPr lang="nb-NO" altLang="en-US" sz="2800">
                <a:solidFill>
                  <a:srgbClr val="FC2A1A"/>
                </a:solidFill>
              </a:rPr>
              <a:t>age&lt;.</a:t>
            </a:r>
            <a:endParaRPr lang="nb-NO" altLang="en-US" sz="3200">
              <a:solidFill>
                <a:srgbClr val="FC2A1A"/>
              </a:solidFill>
            </a:endParaRPr>
          </a:p>
          <a:p>
            <a:pPr eaLnBrk="1" hangingPunct="1"/>
            <a:endParaRPr lang="nb-NO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tel 7">
            <a:extLst>
              <a:ext uri="{FF2B5EF4-FFF2-40B4-BE49-F238E27FC236}">
                <a16:creationId xmlns:a16="http://schemas.microsoft.com/office/drawing/2014/main" id="{BC53A39A-DC64-21C3-0F2F-69E51CB13F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Recode</a:t>
            </a:r>
          </a:p>
        </p:txBody>
      </p:sp>
      <p:sp>
        <p:nvSpPr>
          <p:cNvPr id="28675" name="Plassholder for innhold 8">
            <a:extLst>
              <a:ext uri="{FF2B5EF4-FFF2-40B4-BE49-F238E27FC236}">
                <a16:creationId xmlns:a16="http://schemas.microsoft.com/office/drawing/2014/main" id="{62C7599A-2BA1-A3BC-A013-B1F1EA5B92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Recode </a:t>
            </a:r>
            <a:r>
              <a:rPr lang="en-US" altLang="en-US" dirty="0">
                <a:solidFill>
                  <a:srgbClr val="FF0000"/>
                </a:solidFill>
              </a:rPr>
              <a:t>1/2</a:t>
            </a:r>
            <a:r>
              <a:rPr lang="en-US" altLang="en-US" dirty="0"/>
              <a:t> into </a:t>
            </a:r>
            <a:r>
              <a:rPr lang="en-US" altLang="en-US" dirty="0">
                <a:solidFill>
                  <a:srgbClr val="0066FF"/>
                </a:solidFill>
              </a:rPr>
              <a:t>0/1</a:t>
            </a:r>
          </a:p>
          <a:p>
            <a:pPr lvl="1"/>
            <a:r>
              <a:rPr lang="en-US" altLang="en-US" dirty="0">
                <a:solidFill>
                  <a:srgbClr val="0066FF"/>
                </a:solidFill>
              </a:rPr>
              <a:t>recode </a:t>
            </a:r>
            <a:r>
              <a:rPr lang="en-US" altLang="en-US" dirty="0">
                <a:solidFill>
                  <a:schemeClr val="tx1"/>
                </a:solidFill>
              </a:rPr>
              <a:t>sex</a:t>
            </a:r>
            <a:r>
              <a:rPr lang="en-US" altLang="en-US" dirty="0">
                <a:solidFill>
                  <a:srgbClr val="0066FF"/>
                </a:solidFill>
              </a:rPr>
              <a:t> (</a:t>
            </a:r>
            <a:r>
              <a:rPr lang="en-US" altLang="en-US" dirty="0">
                <a:solidFill>
                  <a:srgbClr val="FC2A1A"/>
                </a:solidFill>
              </a:rPr>
              <a:t>1</a:t>
            </a:r>
            <a:r>
              <a:rPr lang="en-US" altLang="en-US" dirty="0">
                <a:solidFill>
                  <a:srgbClr val="0066FF"/>
                </a:solidFill>
              </a:rPr>
              <a:t>=0) (</a:t>
            </a:r>
            <a:r>
              <a:rPr lang="en-US" altLang="en-US" dirty="0">
                <a:solidFill>
                  <a:srgbClr val="FC2A1A"/>
                </a:solidFill>
              </a:rPr>
              <a:t>2</a:t>
            </a:r>
            <a:r>
              <a:rPr lang="en-US" altLang="en-US" dirty="0">
                <a:solidFill>
                  <a:srgbClr val="0066FF"/>
                </a:solidFill>
              </a:rPr>
              <a:t>=1)</a:t>
            </a:r>
            <a:r>
              <a:rPr lang="en-US" altLang="en-US" dirty="0">
                <a:solidFill>
                  <a:srgbClr val="009900"/>
                </a:solidFill>
              </a:rPr>
              <a:t>, </a:t>
            </a:r>
            <a:r>
              <a:rPr lang="en-US" altLang="en-US" dirty="0">
                <a:solidFill>
                  <a:schemeClr val="accent1"/>
                </a:solidFill>
              </a:rPr>
              <a:t>gen(</a:t>
            </a:r>
            <a:r>
              <a:rPr lang="en-US" altLang="en-US" dirty="0">
                <a:solidFill>
                  <a:schemeClr val="tx1"/>
                </a:solidFill>
              </a:rPr>
              <a:t>sex0</a:t>
            </a:r>
            <a:r>
              <a:rPr lang="en-US" altLang="en-US" dirty="0">
                <a:solidFill>
                  <a:schemeClr val="accent1"/>
                </a:solidFill>
              </a:rPr>
              <a:t>)</a:t>
            </a:r>
          </a:p>
          <a:p>
            <a:pPr marL="457200" lvl="1" indent="0">
              <a:buNone/>
            </a:pPr>
            <a:r>
              <a:rPr lang="en-US" altLang="en-US" dirty="0">
                <a:solidFill>
                  <a:schemeClr val="accent1"/>
                </a:solidFill>
              </a:rPr>
              <a:t>Or </a:t>
            </a:r>
          </a:p>
          <a:p>
            <a:pPr lvl="1"/>
            <a:r>
              <a:rPr lang="en-US" altLang="en-US" dirty="0">
                <a:solidFill>
                  <a:srgbClr val="0066FF"/>
                </a:solidFill>
              </a:rPr>
              <a:t>recode </a:t>
            </a:r>
            <a:r>
              <a:rPr lang="en-US" altLang="en-US" dirty="0">
                <a:solidFill>
                  <a:schemeClr val="tx1"/>
                </a:solidFill>
              </a:rPr>
              <a:t>sex</a:t>
            </a:r>
            <a:r>
              <a:rPr lang="en-US" altLang="en-US" dirty="0">
                <a:solidFill>
                  <a:srgbClr val="0066FF"/>
                </a:solidFill>
              </a:rPr>
              <a:t> (</a:t>
            </a:r>
            <a:r>
              <a:rPr lang="en-US" altLang="en-US" dirty="0">
                <a:solidFill>
                  <a:srgbClr val="FC2A1A"/>
                </a:solidFill>
              </a:rPr>
              <a:t>1</a:t>
            </a:r>
            <a:r>
              <a:rPr lang="en-US" altLang="en-US" dirty="0">
                <a:solidFill>
                  <a:srgbClr val="0066FF"/>
                </a:solidFill>
              </a:rPr>
              <a:t>=0 “male”) (</a:t>
            </a:r>
            <a:r>
              <a:rPr lang="en-US" altLang="en-US" dirty="0">
                <a:solidFill>
                  <a:srgbClr val="FC2A1A"/>
                </a:solidFill>
              </a:rPr>
              <a:t>2</a:t>
            </a:r>
            <a:r>
              <a:rPr lang="en-US" altLang="en-US" dirty="0">
                <a:solidFill>
                  <a:srgbClr val="0066FF"/>
                </a:solidFill>
              </a:rPr>
              <a:t>=1 “male”)</a:t>
            </a:r>
            <a:r>
              <a:rPr lang="en-US" altLang="en-US" dirty="0">
                <a:solidFill>
                  <a:srgbClr val="009900"/>
                </a:solidFill>
              </a:rPr>
              <a:t>, </a:t>
            </a:r>
            <a:r>
              <a:rPr lang="en-US" altLang="en-US" dirty="0">
                <a:solidFill>
                  <a:schemeClr val="accent1"/>
                </a:solidFill>
              </a:rPr>
              <a:t>gen(</a:t>
            </a:r>
            <a:r>
              <a:rPr lang="en-US" altLang="en-US" dirty="0">
                <a:solidFill>
                  <a:schemeClr val="tx1"/>
                </a:solidFill>
              </a:rPr>
              <a:t>sex0</a:t>
            </a:r>
            <a:r>
              <a:rPr lang="en-US" altLang="en-US" dirty="0">
                <a:solidFill>
                  <a:schemeClr val="accent1"/>
                </a:solidFill>
              </a:rPr>
              <a:t>)</a:t>
            </a:r>
          </a:p>
          <a:p>
            <a:pPr lvl="1"/>
            <a:endParaRPr lang="en-US" altLang="en-US" dirty="0">
              <a:solidFill>
                <a:schemeClr val="accent1"/>
              </a:solidFill>
            </a:endParaRPr>
          </a:p>
          <a:p>
            <a:pPr lvl="1"/>
            <a:endParaRPr lang="en-US" altLang="en-US" dirty="0">
              <a:solidFill>
                <a:srgbClr val="009900"/>
              </a:solidFill>
            </a:endParaRPr>
          </a:p>
          <a:p>
            <a:r>
              <a:rPr lang="en-US" altLang="en-US" dirty="0"/>
              <a:t>Alternative</a:t>
            </a:r>
          </a:p>
          <a:p>
            <a:pPr lvl="1"/>
            <a:r>
              <a:rPr lang="en-US" altLang="en-US" dirty="0">
                <a:solidFill>
                  <a:srgbClr val="0066FF"/>
                </a:solidFill>
              </a:rPr>
              <a:t>generate</a:t>
            </a:r>
            <a:r>
              <a:rPr lang="en-US" altLang="en-US" dirty="0">
                <a:solidFill>
                  <a:srgbClr val="009900"/>
                </a:solidFill>
              </a:rPr>
              <a:t> </a:t>
            </a:r>
            <a:r>
              <a:rPr lang="en-US" altLang="en-US" dirty="0">
                <a:solidFill>
                  <a:schemeClr val="tx1"/>
                </a:solidFill>
              </a:rPr>
              <a:t>sex0</a:t>
            </a:r>
            <a:r>
              <a:rPr lang="en-US" altLang="en-US" dirty="0">
                <a:solidFill>
                  <a:srgbClr val="0066FF"/>
                </a:solidFill>
              </a:rPr>
              <a:t>=</a:t>
            </a:r>
            <a:r>
              <a:rPr lang="en-US" altLang="en-US" dirty="0">
                <a:solidFill>
                  <a:schemeClr val="tx1"/>
                </a:solidFill>
              </a:rPr>
              <a:t>sex</a:t>
            </a:r>
            <a:r>
              <a:rPr lang="en-US" altLang="en-US" dirty="0">
                <a:solidFill>
                  <a:srgbClr val="0066FF"/>
                </a:solidFill>
              </a:rPr>
              <a:t>-1</a:t>
            </a:r>
          </a:p>
        </p:txBody>
      </p:sp>
      <p:sp>
        <p:nvSpPr>
          <p:cNvPr id="43012" name="Plassholder for lysbildenummer 6">
            <a:extLst>
              <a:ext uri="{FF2B5EF4-FFF2-40B4-BE49-F238E27FC236}">
                <a16:creationId xmlns:a16="http://schemas.microsoft.com/office/drawing/2014/main" id="{58D81C88-7298-E7ED-2B22-E50899C2CB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50A996B-27BF-4C1E-A294-311E27EBBE8D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tel 1">
            <a:extLst>
              <a:ext uri="{FF2B5EF4-FFF2-40B4-BE49-F238E27FC236}">
                <a16:creationId xmlns:a16="http://schemas.microsoft.com/office/drawing/2014/main" id="{24F6F353-F3CF-EF30-377F-AE8B183F3D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nb-NO"/>
              <a:t>Labels</a:t>
            </a:r>
            <a:endParaRPr lang="nb-NO" altLang="nb-NO"/>
          </a:p>
        </p:txBody>
      </p:sp>
      <p:sp>
        <p:nvSpPr>
          <p:cNvPr id="43011" name="Plassholder for innhold 2">
            <a:extLst>
              <a:ext uri="{FF2B5EF4-FFF2-40B4-BE49-F238E27FC236}">
                <a16:creationId xmlns:a16="http://schemas.microsoft.com/office/drawing/2014/main" id="{AF86ABD2-DB86-13AF-496D-C200FBC85B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altLang="nb-NO" dirty="0"/>
              <a:t>Assign variable label to variable</a:t>
            </a:r>
          </a:p>
          <a:p>
            <a:pPr lvl="1"/>
            <a:r>
              <a:rPr lang="de-DE" altLang="nb-NO" dirty="0">
                <a:solidFill>
                  <a:srgbClr val="0066FF"/>
                </a:solidFill>
              </a:rPr>
              <a:t>label variable</a:t>
            </a:r>
            <a:r>
              <a:rPr lang="de-DE" altLang="nb-NO" dirty="0"/>
              <a:t> sex ”Sex of respondent”</a:t>
            </a:r>
            <a:endParaRPr lang="nb-NO" altLang="nb-NO" dirty="0"/>
          </a:p>
          <a:p>
            <a:pPr lvl="1"/>
            <a:endParaRPr lang="nb-NO" altLang="nb-NO" dirty="0"/>
          </a:p>
          <a:p>
            <a:r>
              <a:rPr lang="nb-NO" altLang="nb-NO" dirty="0"/>
              <a:t>Assign value label to variable values </a:t>
            </a:r>
          </a:p>
          <a:p>
            <a:pPr lvl="1"/>
            <a:r>
              <a:rPr lang="de-DE" altLang="nb-NO" dirty="0">
                <a:solidFill>
                  <a:srgbClr val="0066FF"/>
                </a:solidFill>
              </a:rPr>
              <a:t>label</a:t>
            </a:r>
            <a:r>
              <a:rPr lang="de-DE" altLang="nb-NO" dirty="0"/>
              <a:t> </a:t>
            </a:r>
            <a:r>
              <a:rPr lang="de-DE" altLang="nb-NO" dirty="0">
                <a:solidFill>
                  <a:srgbClr val="0066FF"/>
                </a:solidFill>
              </a:rPr>
              <a:t>define</a:t>
            </a:r>
            <a:r>
              <a:rPr lang="de-DE" altLang="nb-NO" dirty="0"/>
              <a:t> </a:t>
            </a:r>
            <a:r>
              <a:rPr lang="de-DE" altLang="nb-NO" dirty="0">
                <a:solidFill>
                  <a:srgbClr val="FF0000"/>
                </a:solidFill>
              </a:rPr>
              <a:t>sexlabel</a:t>
            </a:r>
            <a:r>
              <a:rPr lang="de-DE" altLang="nb-NO" dirty="0"/>
              <a:t> 0 ”boy” 1 ”girl”</a:t>
            </a:r>
          </a:p>
          <a:p>
            <a:pPr lvl="1"/>
            <a:r>
              <a:rPr lang="de-DE" altLang="nb-NO" dirty="0">
                <a:solidFill>
                  <a:srgbClr val="0066FF"/>
                </a:solidFill>
              </a:rPr>
              <a:t>label</a:t>
            </a:r>
            <a:r>
              <a:rPr lang="de-DE" altLang="nb-NO" dirty="0"/>
              <a:t> </a:t>
            </a:r>
            <a:r>
              <a:rPr lang="de-DE" altLang="nb-NO" dirty="0">
                <a:solidFill>
                  <a:srgbClr val="0066FF"/>
                </a:solidFill>
              </a:rPr>
              <a:t>value</a:t>
            </a:r>
            <a:r>
              <a:rPr lang="de-DE" altLang="nb-NO" dirty="0"/>
              <a:t> </a:t>
            </a:r>
            <a:r>
              <a:rPr lang="de-DE" altLang="nb-NO" dirty="0">
                <a:solidFill>
                  <a:schemeClr val="tx1"/>
                </a:solidFill>
              </a:rPr>
              <a:t>sex</a:t>
            </a:r>
            <a:r>
              <a:rPr lang="de-DE" altLang="nb-NO" dirty="0"/>
              <a:t> </a:t>
            </a:r>
            <a:r>
              <a:rPr lang="de-DE" altLang="nb-NO" dirty="0">
                <a:solidFill>
                  <a:srgbClr val="FF0000"/>
                </a:solidFill>
              </a:rPr>
              <a:t>sexlabel </a:t>
            </a:r>
          </a:p>
        </p:txBody>
      </p:sp>
      <p:sp>
        <p:nvSpPr>
          <p:cNvPr id="44036" name="Plassholder for lysbildenummer 6">
            <a:extLst>
              <a:ext uri="{FF2B5EF4-FFF2-40B4-BE49-F238E27FC236}">
                <a16:creationId xmlns:a16="http://schemas.microsoft.com/office/drawing/2014/main" id="{C5649B98-F6DE-F644-D3C0-3CDADC026A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AE22E04-A5AD-446F-9891-61E711C4C8C0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D8C5415-22CC-FE61-7CC4-306A77618C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10543" y="304800"/>
            <a:ext cx="7772400" cy="762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nb-NO" altLang="en-US" sz="3600" dirty="0">
                <a:latin typeface="Arial (Headings)"/>
              </a:rPr>
              <a:t>Why Stata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8CD556F-E236-F7F1-7BBD-B0EFFBC4A3F9}"/>
              </a:ext>
            </a:extLst>
          </p:cNvPr>
          <p:cNvSpPr txBox="1">
            <a:spLocks noChangeArrowheads="1"/>
          </p:cNvSpPr>
          <p:nvPr/>
        </p:nvSpPr>
        <p:spPr>
          <a:xfrm>
            <a:off x="1230086" y="1632857"/>
            <a:ext cx="7772400" cy="41002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3000" dirty="0">
                <a:latin typeface="Arial" panose="020B0604020202020204" pitchFamily="34" charset="0"/>
                <a:cs typeface="Arial" panose="020B0604020202020204" pitchFamily="34" charset="0"/>
              </a:rPr>
              <a:t>Pro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Aimed at epidemiology &amp; biostatistics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Many methods, growing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Graphics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Structured, programmable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Coming soon to a course near you </a:t>
            </a: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en-US" alt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Memory &gt; file size</a:t>
            </a:r>
          </a:p>
        </p:txBody>
      </p:sp>
    </p:spTree>
    <p:extLst>
      <p:ext uri="{BB962C8B-B14F-4D97-AF65-F5344CB8AC3E}">
        <p14:creationId xmlns:p14="http://schemas.microsoft.com/office/powerpoint/2010/main" val="71867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032">
            <a:extLst>
              <a:ext uri="{FF2B5EF4-FFF2-40B4-BE49-F238E27FC236}">
                <a16:creationId xmlns:a16="http://schemas.microsoft.com/office/drawing/2014/main" id="{C5A95F3F-7D3B-C235-97E0-70B15B233F6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F4A80B-F902-4CBD-9CC3-0AC6C0BB76FF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59" name="Slide Number Placeholder 5">
            <a:extLst>
              <a:ext uri="{FF2B5EF4-FFF2-40B4-BE49-F238E27FC236}">
                <a16:creationId xmlns:a16="http://schemas.microsoft.com/office/drawing/2014/main" id="{8F46209A-BD3D-699E-9D0E-39B3D19E5E30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468FB1F-034A-4823-AE21-4D2566B633BD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20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0" name="Rectangle 2">
            <a:extLst>
              <a:ext uri="{FF2B5EF4-FFF2-40B4-BE49-F238E27FC236}">
                <a16:creationId xmlns:a16="http://schemas.microsoft.com/office/drawing/2014/main" id="{4357F856-5354-66AF-ADC4-CC016D0F61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Dates</a:t>
            </a:r>
          </a:p>
        </p:txBody>
      </p:sp>
      <p:sp>
        <p:nvSpPr>
          <p:cNvPr id="335875" name="Rectangle 3">
            <a:extLst>
              <a:ext uri="{FF2B5EF4-FFF2-40B4-BE49-F238E27FC236}">
                <a16:creationId xmlns:a16="http://schemas.microsoft.com/office/drawing/2014/main" id="{67C0F8C5-6500-1866-2F9E-8EEE008E07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From </a:t>
            </a:r>
            <a:r>
              <a:rPr lang="en-US" altLang="en-US">
                <a:solidFill>
                  <a:schemeClr val="accent1"/>
                </a:solidFill>
              </a:rPr>
              <a:t>numeric</a:t>
            </a:r>
            <a:r>
              <a:rPr lang="en-US" altLang="en-US"/>
              <a:t> to date </a:t>
            </a:r>
            <a:r>
              <a:rPr lang="en-US" altLang="en-US" sz="1600"/>
              <a:t>(3 numeric variables into date variable)</a:t>
            </a:r>
          </a:p>
          <a:p>
            <a:pPr lvl="1" eaLnBrk="1" hangingPunct="1">
              <a:buFontTx/>
              <a:buNone/>
            </a:pPr>
            <a:r>
              <a:rPr lang="en-US" altLang="en-US" i="1"/>
              <a:t>ex: </a:t>
            </a:r>
            <a:r>
              <a:rPr lang="en-US" altLang="en-US" i="1">
                <a:solidFill>
                  <a:schemeClr val="tx1"/>
                </a:solidFill>
              </a:rPr>
              <a:t>m</a:t>
            </a:r>
            <a:r>
              <a:rPr lang="en-US" altLang="en-US" i="1"/>
              <a:t>=12, </a:t>
            </a:r>
            <a:r>
              <a:rPr lang="en-US" altLang="en-US" i="1">
                <a:solidFill>
                  <a:schemeClr val="tx1"/>
                </a:solidFill>
              </a:rPr>
              <a:t>d</a:t>
            </a:r>
            <a:r>
              <a:rPr lang="en-US" altLang="en-US" i="1"/>
              <a:t>=2, </a:t>
            </a:r>
            <a:r>
              <a:rPr lang="en-US" altLang="en-US" i="1">
                <a:solidFill>
                  <a:schemeClr val="tx1"/>
                </a:solidFill>
              </a:rPr>
              <a:t>y</a:t>
            </a:r>
            <a:r>
              <a:rPr lang="en-US" altLang="en-US" i="1"/>
              <a:t>=1987</a:t>
            </a:r>
          </a:p>
          <a:p>
            <a:pPr lvl="1" eaLnBrk="1" hangingPunct="1">
              <a:buFontTx/>
              <a:buNone/>
            </a:pPr>
            <a:r>
              <a:rPr lang="en-US" altLang="en-US">
                <a:solidFill>
                  <a:srgbClr val="0066FF"/>
                </a:solidFill>
              </a:rPr>
              <a:t>generate</a:t>
            </a:r>
            <a:r>
              <a:rPr lang="en-US" altLang="en-US"/>
              <a:t> </a:t>
            </a:r>
            <a:r>
              <a:rPr lang="en-US" altLang="en-US">
                <a:solidFill>
                  <a:schemeClr val="tx1"/>
                </a:solidFill>
              </a:rPr>
              <a:t>birth</a:t>
            </a:r>
            <a:r>
              <a:rPr lang="en-US" altLang="en-US"/>
              <a:t>=mdy(</a:t>
            </a:r>
            <a:r>
              <a:rPr lang="en-US" altLang="en-US">
                <a:solidFill>
                  <a:schemeClr val="tx1"/>
                </a:solidFill>
              </a:rPr>
              <a:t>m</a:t>
            </a:r>
            <a:r>
              <a:rPr lang="en-US" altLang="en-US"/>
              <a:t>,</a:t>
            </a:r>
            <a:r>
              <a:rPr lang="en-US" altLang="en-US">
                <a:solidFill>
                  <a:schemeClr val="tx1"/>
                </a:solidFill>
              </a:rPr>
              <a:t>d</a:t>
            </a:r>
            <a:r>
              <a:rPr lang="en-US" altLang="en-US"/>
              <a:t>,</a:t>
            </a:r>
            <a:r>
              <a:rPr lang="en-US" altLang="en-US">
                <a:solidFill>
                  <a:schemeClr val="tx1"/>
                </a:solidFill>
              </a:rPr>
              <a:t>y</a:t>
            </a:r>
            <a:r>
              <a:rPr lang="en-US" altLang="en-US"/>
              <a:t>)</a:t>
            </a:r>
          </a:p>
          <a:p>
            <a:pPr lvl="1" eaLnBrk="1" hangingPunct="1">
              <a:buFontTx/>
              <a:buNone/>
            </a:pPr>
            <a:r>
              <a:rPr lang="en-US" altLang="en-US">
                <a:solidFill>
                  <a:srgbClr val="0066FF"/>
                </a:solidFill>
              </a:rPr>
              <a:t>format</a:t>
            </a:r>
            <a:r>
              <a:rPr lang="en-US" altLang="en-US"/>
              <a:t> </a:t>
            </a:r>
            <a:r>
              <a:rPr lang="en-US" altLang="en-US">
                <a:solidFill>
                  <a:schemeClr val="tx1"/>
                </a:solidFill>
              </a:rPr>
              <a:t>birth</a:t>
            </a:r>
            <a:r>
              <a:rPr lang="en-US" altLang="en-US"/>
              <a:t> %td</a:t>
            </a:r>
          </a:p>
          <a:p>
            <a:pPr lvl="1" eaLnBrk="1" hangingPunct="1">
              <a:buFontTx/>
              <a:buNone/>
            </a:pPr>
            <a:endParaRPr lang="en-US" altLang="en-US"/>
          </a:p>
          <a:p>
            <a:pPr eaLnBrk="1" hangingPunct="1"/>
            <a:r>
              <a:rPr lang="en-US" altLang="en-US"/>
              <a:t>From </a:t>
            </a:r>
            <a:r>
              <a:rPr lang="en-US" altLang="en-US">
                <a:solidFill>
                  <a:schemeClr val="accent1"/>
                </a:solidFill>
              </a:rPr>
              <a:t>string</a:t>
            </a:r>
            <a:r>
              <a:rPr lang="en-US" altLang="en-US"/>
              <a:t> to date</a:t>
            </a:r>
            <a:r>
              <a:rPr lang="en-US" altLang="en-US" sz="3200"/>
              <a:t> </a:t>
            </a:r>
            <a:r>
              <a:rPr lang="en-US" altLang="en-US" sz="1600"/>
              <a:t>(1 string variable into date variable)</a:t>
            </a:r>
          </a:p>
          <a:p>
            <a:pPr lvl="1" eaLnBrk="1" hangingPunct="1">
              <a:buFontTx/>
              <a:buNone/>
            </a:pPr>
            <a:r>
              <a:rPr lang="en-US" altLang="en-US" i="1"/>
              <a:t>ex: </a:t>
            </a:r>
            <a:r>
              <a:rPr lang="en-US" altLang="en-US">
                <a:solidFill>
                  <a:schemeClr val="tx1"/>
                </a:solidFill>
              </a:rPr>
              <a:t>bstr</a:t>
            </a:r>
            <a:r>
              <a:rPr lang="en-US" altLang="en-US" i="1"/>
              <a:t>=“02.12.1987”</a:t>
            </a:r>
          </a:p>
          <a:p>
            <a:pPr lvl="1" eaLnBrk="1" hangingPunct="1">
              <a:buFontTx/>
              <a:buNone/>
            </a:pPr>
            <a:r>
              <a:rPr lang="en-US" altLang="en-US">
                <a:solidFill>
                  <a:srgbClr val="0066FF"/>
                </a:solidFill>
              </a:rPr>
              <a:t>generate</a:t>
            </a:r>
            <a:r>
              <a:rPr lang="en-US" altLang="en-US"/>
              <a:t> </a:t>
            </a:r>
            <a:r>
              <a:rPr lang="en-US" altLang="en-US">
                <a:solidFill>
                  <a:schemeClr val="tx1"/>
                </a:solidFill>
              </a:rPr>
              <a:t>birth</a:t>
            </a:r>
            <a:r>
              <a:rPr lang="en-US" altLang="en-US"/>
              <a:t>=date(</a:t>
            </a:r>
            <a:r>
              <a:rPr lang="en-US" altLang="en-US">
                <a:solidFill>
                  <a:schemeClr val="tx1"/>
                </a:solidFill>
              </a:rPr>
              <a:t>bstr</a:t>
            </a:r>
            <a:r>
              <a:rPr lang="en-US" altLang="en-US"/>
              <a:t>,”DMY”)</a:t>
            </a:r>
          </a:p>
          <a:p>
            <a:pPr lvl="1" eaLnBrk="1" hangingPunct="1">
              <a:buFontTx/>
              <a:buNone/>
            </a:pPr>
            <a:r>
              <a:rPr lang="en-US" altLang="en-US">
                <a:solidFill>
                  <a:srgbClr val="0066FF"/>
                </a:solidFill>
              </a:rPr>
              <a:t>format</a:t>
            </a:r>
            <a:r>
              <a:rPr lang="en-US" altLang="en-US"/>
              <a:t> </a:t>
            </a:r>
            <a:r>
              <a:rPr lang="en-US" altLang="en-US">
                <a:solidFill>
                  <a:schemeClr val="tx1"/>
                </a:solidFill>
              </a:rPr>
              <a:t>birth</a:t>
            </a:r>
            <a:r>
              <a:rPr lang="en-US" altLang="en-US"/>
              <a:t> %td</a:t>
            </a:r>
          </a:p>
          <a:p>
            <a:pPr lvl="1" eaLnBrk="1" hangingPunct="1">
              <a:buFontTx/>
              <a:buNone/>
            </a:pPr>
            <a:endParaRPr lang="en-US" altLang="en-US"/>
          </a:p>
          <a:p>
            <a:pPr lvl="1" eaLnBrk="1" hangingPunct="1">
              <a:buFontTx/>
              <a:buNone/>
            </a:pP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5" grpId="0" build="p" bldLvl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tel 1">
            <a:extLst>
              <a:ext uri="{FF2B5EF4-FFF2-40B4-BE49-F238E27FC236}">
                <a16:creationId xmlns:a16="http://schemas.microsoft.com/office/drawing/2014/main" id="{045F8E50-9EA7-B754-80D2-0C0AA6FC95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 2</a:t>
            </a:r>
          </a:p>
        </p:txBody>
      </p:sp>
      <p:sp>
        <p:nvSpPr>
          <p:cNvPr id="47107" name="Plassholder for innhold 7">
            <a:extLst>
              <a:ext uri="{FF2B5EF4-FFF2-40B4-BE49-F238E27FC236}">
                <a16:creationId xmlns:a16="http://schemas.microsoft.com/office/drawing/2014/main" id="{2FB54CA5-B947-FDC1-F6BE-84D9607853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>
                <a:solidFill>
                  <a:srgbClr val="0066FF"/>
                </a:solidFill>
              </a:rPr>
              <a:t>Summarize</a:t>
            </a:r>
            <a:r>
              <a:rPr lang="en-US" altLang="en-US" sz="2400"/>
              <a:t> mother’s age</a:t>
            </a:r>
          </a:p>
          <a:p>
            <a:r>
              <a:rPr lang="en-US" altLang="en-US" sz="2400">
                <a:solidFill>
                  <a:srgbClr val="0066FF"/>
                </a:solidFill>
              </a:rPr>
              <a:t>Tabulate</a:t>
            </a:r>
            <a:r>
              <a:rPr lang="en-US" altLang="en-US" sz="2400"/>
              <a:t> sex</a:t>
            </a:r>
          </a:p>
          <a:p>
            <a:r>
              <a:rPr lang="en-US" altLang="en-US" sz="2400">
                <a:solidFill>
                  <a:srgbClr val="0066FF"/>
                </a:solidFill>
              </a:rPr>
              <a:t>Recode</a:t>
            </a:r>
            <a:r>
              <a:rPr lang="en-US" altLang="en-US" sz="2400"/>
              <a:t> sex into sex0 with categories 0, 1</a:t>
            </a:r>
          </a:p>
          <a:p>
            <a:r>
              <a:rPr lang="en-US" altLang="en-US" sz="2400">
                <a:solidFill>
                  <a:srgbClr val="0066FF"/>
                </a:solidFill>
              </a:rPr>
              <a:t>Generate</a:t>
            </a:r>
            <a:r>
              <a:rPr lang="en-US" altLang="en-US" sz="2400"/>
              <a:t> new gestational age in weeks (the old is in days)</a:t>
            </a:r>
          </a:p>
          <a:p>
            <a:pPr lvl="1"/>
            <a:r>
              <a:rPr lang="en-US" altLang="en-US" sz="2000">
                <a:solidFill>
                  <a:srgbClr val="0066FF"/>
                </a:solidFill>
              </a:rPr>
              <a:t>Summarize</a:t>
            </a:r>
            <a:r>
              <a:rPr lang="en-US" altLang="en-US" sz="2000"/>
              <a:t> the new variable</a:t>
            </a:r>
          </a:p>
          <a:p>
            <a:pPr lvl="1"/>
            <a:r>
              <a:rPr lang="en-US" altLang="en-US" sz="2000">
                <a:solidFill>
                  <a:srgbClr val="0066FF"/>
                </a:solidFill>
              </a:rPr>
              <a:t>Label</a:t>
            </a:r>
            <a:r>
              <a:rPr lang="en-US" altLang="en-US" sz="2000">
                <a:solidFill>
                  <a:srgbClr val="0033CC"/>
                </a:solidFill>
              </a:rPr>
              <a:t> </a:t>
            </a:r>
            <a:r>
              <a:rPr lang="en-US" altLang="en-US" sz="2000"/>
              <a:t>the new variable (not its values)</a:t>
            </a:r>
          </a:p>
          <a:p>
            <a:r>
              <a:rPr lang="en-US" altLang="en-US" sz="2400">
                <a:solidFill>
                  <a:srgbClr val="0066FF"/>
                </a:solidFill>
              </a:rPr>
              <a:t>Generate</a:t>
            </a:r>
            <a:r>
              <a:rPr lang="en-US" altLang="en-US" sz="2400"/>
              <a:t> and </a:t>
            </a:r>
            <a:r>
              <a:rPr lang="en-US" altLang="en-US" sz="2400">
                <a:solidFill>
                  <a:srgbClr val="0066FF"/>
                </a:solidFill>
              </a:rPr>
              <a:t>format</a:t>
            </a:r>
            <a:r>
              <a:rPr lang="en-US" altLang="en-US" sz="2400"/>
              <a:t> new variable birth in date format based on the three variables day, month and year</a:t>
            </a:r>
          </a:p>
          <a:p>
            <a:pPr lvl="1"/>
            <a:r>
              <a:rPr lang="en-US" altLang="en-US" sz="2000">
                <a:solidFill>
                  <a:srgbClr val="0066FF"/>
                </a:solidFill>
              </a:rPr>
              <a:t>List</a:t>
            </a:r>
            <a:r>
              <a:rPr lang="en-US" altLang="en-US" sz="2000"/>
              <a:t> day, month, year and birth to control the results</a:t>
            </a:r>
          </a:p>
          <a:p>
            <a:pPr lvl="1"/>
            <a:endParaRPr lang="en-US" altLang="en-US" sz="2000"/>
          </a:p>
          <a:p>
            <a:endParaRPr lang="en-US" altLang="en-US" sz="2400"/>
          </a:p>
        </p:txBody>
      </p:sp>
      <p:sp>
        <p:nvSpPr>
          <p:cNvPr id="47108" name="Plassholder for lysbildenummer 6">
            <a:extLst>
              <a:ext uri="{FF2B5EF4-FFF2-40B4-BE49-F238E27FC236}">
                <a16:creationId xmlns:a16="http://schemas.microsoft.com/office/drawing/2014/main" id="{9F51DD3E-A089-4BC5-1713-161B3CE0A7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8CFB83-1AB2-460E-8F66-C3B3311667ED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32">
            <a:extLst>
              <a:ext uri="{FF2B5EF4-FFF2-40B4-BE49-F238E27FC236}">
                <a16:creationId xmlns:a16="http://schemas.microsoft.com/office/drawing/2014/main" id="{5EF88417-8A13-EAF0-DE01-1B018620B33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93BF2B-A599-4C92-9EDB-36834632F0B6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1" name="Slide Number Placeholder 5">
            <a:extLst>
              <a:ext uri="{FF2B5EF4-FFF2-40B4-BE49-F238E27FC236}">
                <a16:creationId xmlns:a16="http://schemas.microsoft.com/office/drawing/2014/main" id="{556FE9DA-9C04-DB75-C1FA-0ABA452A4F48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43E359E1-9EE2-4614-9807-303AE4EB1867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22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2" name="Rectangle 2">
            <a:extLst>
              <a:ext uri="{FF2B5EF4-FFF2-40B4-BE49-F238E27FC236}">
                <a16:creationId xmlns:a16="http://schemas.microsoft.com/office/drawing/2014/main" id="{A369CBF6-534E-228E-1432-761721234D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5540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b-NO" altLang="en-US"/>
              <a:t>Missing</a:t>
            </a:r>
          </a:p>
        </p:txBody>
      </p:sp>
      <p:sp>
        <p:nvSpPr>
          <p:cNvPr id="49156" name="Rectangle 4">
            <a:extLst>
              <a:ext uri="{FF2B5EF4-FFF2-40B4-BE49-F238E27FC236}">
                <a16:creationId xmlns:a16="http://schemas.microsoft.com/office/drawing/2014/main" id="{4D25CE8E-28E0-4AA5-E935-F33E8A1F7B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09800" y="838200"/>
            <a:ext cx="77724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nb-NO" altLang="en-US"/>
              <a:t>Obs!!!</a:t>
            </a:r>
          </a:p>
          <a:p>
            <a:pPr lvl="1" eaLnBrk="1" hangingPunct="1">
              <a:lnSpc>
                <a:spcPct val="90000"/>
              </a:lnSpc>
            </a:pPr>
            <a:r>
              <a:rPr lang="nb-NO" altLang="en-US"/>
              <a:t>Represented as ”.” (.a, .b, …)</a:t>
            </a:r>
          </a:p>
          <a:p>
            <a:pPr lvl="1" eaLnBrk="1" hangingPunct="1">
              <a:lnSpc>
                <a:spcPct val="90000"/>
              </a:lnSpc>
            </a:pPr>
            <a:r>
              <a:rPr lang="nb-NO" altLang="en-US">
                <a:solidFill>
                  <a:srgbClr val="FC2A1A"/>
                </a:solidFill>
              </a:rPr>
              <a:t>Missing values are </a:t>
            </a:r>
            <a:r>
              <a:rPr lang="nb-NO" altLang="en-US">
                <a:solidFill>
                  <a:schemeClr val="accent1"/>
                </a:solidFill>
              </a:rPr>
              <a:t>large</a:t>
            </a:r>
            <a:r>
              <a:rPr lang="nb-NO" altLang="en-US">
                <a:solidFill>
                  <a:srgbClr val="FC2A1A"/>
                </a:solidFill>
              </a:rPr>
              <a:t> numbers </a:t>
            </a:r>
          </a:p>
          <a:p>
            <a:pPr lvl="1" eaLnBrk="1" hangingPunct="1">
              <a:lnSpc>
                <a:spcPct val="90000"/>
              </a:lnSpc>
            </a:pPr>
            <a:r>
              <a:rPr lang="nb-NO" altLang="en-US">
                <a:solidFill>
                  <a:srgbClr val="FC2A1A"/>
                </a:solidFill>
              </a:rPr>
              <a:t>age&gt;30 			will include missing.</a:t>
            </a:r>
          </a:p>
          <a:p>
            <a:pPr lvl="1" eaLnBrk="1" hangingPunct="1">
              <a:lnSpc>
                <a:spcPct val="90000"/>
              </a:lnSpc>
            </a:pPr>
            <a:r>
              <a:rPr lang="nb-NO" altLang="en-US">
                <a:solidFill>
                  <a:srgbClr val="FC2A1A"/>
                </a:solidFill>
              </a:rPr>
              <a:t>age&gt;30 if age&lt;.		will not.</a:t>
            </a:r>
          </a:p>
          <a:p>
            <a:pPr eaLnBrk="1" hangingPunct="1">
              <a:lnSpc>
                <a:spcPct val="90000"/>
              </a:lnSpc>
            </a:pPr>
            <a:endParaRPr lang="nb-NO" altLang="en-US"/>
          </a:p>
          <a:p>
            <a:pPr eaLnBrk="1" hangingPunct="1">
              <a:lnSpc>
                <a:spcPct val="90000"/>
              </a:lnSpc>
            </a:pPr>
            <a:r>
              <a:rPr lang="nb-NO" altLang="en-US"/>
              <a:t>Change between values and missings</a:t>
            </a:r>
          </a:p>
          <a:p>
            <a:pPr lvl="1" eaLnBrk="1" hangingPunct="1">
              <a:lnSpc>
                <a:spcPct val="90000"/>
              </a:lnSpc>
            </a:pPr>
            <a:r>
              <a:rPr lang="nb-NO" altLang="en-US">
                <a:solidFill>
                  <a:srgbClr val="0066FF"/>
                </a:solidFill>
              </a:rPr>
              <a:t>replace </a:t>
            </a:r>
            <a:r>
              <a:rPr lang="nb-NO" altLang="en-US">
                <a:solidFill>
                  <a:schemeClr val="tx1"/>
                </a:solidFill>
              </a:rPr>
              <a:t>educ </a:t>
            </a:r>
            <a:r>
              <a:rPr lang="nb-NO" altLang="en-US"/>
              <a:t>= . if </a:t>
            </a:r>
            <a:r>
              <a:rPr lang="nb-NO" altLang="en-US">
                <a:solidFill>
                  <a:schemeClr val="tx1"/>
                </a:solidFill>
              </a:rPr>
              <a:t>educ </a:t>
            </a:r>
            <a:r>
              <a:rPr lang="nb-NO" altLang="en-US"/>
              <a:t>== 99</a:t>
            </a:r>
          </a:p>
          <a:p>
            <a:pPr lvl="1" eaLnBrk="1" hangingPunct="1">
              <a:lnSpc>
                <a:spcPct val="90000"/>
              </a:lnSpc>
            </a:pPr>
            <a:r>
              <a:rPr lang="nb-NO" altLang="en-US">
                <a:solidFill>
                  <a:srgbClr val="0066FF"/>
                </a:solidFill>
              </a:rPr>
              <a:t>mvdecode</a:t>
            </a:r>
            <a:r>
              <a:rPr lang="nb-NO" altLang="en-US"/>
              <a:t> </a:t>
            </a:r>
            <a:r>
              <a:rPr lang="nb-NO" altLang="en-US">
                <a:solidFill>
                  <a:schemeClr val="tx1"/>
                </a:solidFill>
              </a:rPr>
              <a:t>educ</a:t>
            </a:r>
            <a:r>
              <a:rPr lang="nb-NO" altLang="en-US"/>
              <a:t>, mv(99 = . \ 9999 = .a)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 bldLvl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0">
            <a:extLst>
              <a:ext uri="{FF2B5EF4-FFF2-40B4-BE49-F238E27FC236}">
                <a16:creationId xmlns:a16="http://schemas.microsoft.com/office/drawing/2014/main" id="{F619F025-2A78-2F32-A289-11DEEBE3DE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87"/>
          <a:stretch>
            <a:fillRect/>
          </a:stretch>
        </p:blipFill>
        <p:spPr bwMode="auto">
          <a:xfrm>
            <a:off x="1703389" y="1628776"/>
            <a:ext cx="87852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1032">
            <a:extLst>
              <a:ext uri="{FF2B5EF4-FFF2-40B4-BE49-F238E27FC236}">
                <a16:creationId xmlns:a16="http://schemas.microsoft.com/office/drawing/2014/main" id="{9507F318-3D85-9450-FD77-77B4B8C555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419648-45D9-4FCC-BF34-75BD8958A884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0" name="Slide Number Placeholder 4">
            <a:extLst>
              <a:ext uri="{FF2B5EF4-FFF2-40B4-BE49-F238E27FC236}">
                <a16:creationId xmlns:a16="http://schemas.microsoft.com/office/drawing/2014/main" id="{AC3323F2-0BFC-0041-A38F-45089155799C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E8C759C7-FDD2-4297-8A33-62897D2A402C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23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1" name="Rectangle 2">
            <a:extLst>
              <a:ext uri="{FF2B5EF4-FFF2-40B4-BE49-F238E27FC236}">
                <a16:creationId xmlns:a16="http://schemas.microsoft.com/office/drawing/2014/main" id="{B13BCE21-27D6-1EE2-EEC7-3C3320CBA0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539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b-NO" altLang="en-US"/>
              <a:t>Describe missing</a:t>
            </a:r>
            <a:endParaRPr lang="en-US" altLang="en-US"/>
          </a:p>
        </p:txBody>
      </p:sp>
      <p:sp>
        <p:nvSpPr>
          <p:cNvPr id="50182" name="Rectangle 3">
            <a:extLst>
              <a:ext uri="{FF2B5EF4-FFF2-40B4-BE49-F238E27FC236}">
                <a16:creationId xmlns:a16="http://schemas.microsoft.com/office/drawing/2014/main" id="{7C04E8C7-C711-A98C-9079-1E6D0616C3F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836614"/>
            <a:ext cx="7772400" cy="5716587"/>
          </a:xfrm>
        </p:spPr>
        <p:txBody>
          <a:bodyPr/>
          <a:lstStyle/>
          <a:p>
            <a:pPr eaLnBrk="1" hangingPunct="1"/>
            <a:r>
              <a:rPr lang="nb-NO" altLang="en-US"/>
              <a:t>Summarize missing</a:t>
            </a:r>
          </a:p>
          <a:p>
            <a:pPr eaLnBrk="1" hangingPunct="1"/>
            <a:endParaRPr lang="nb-NO" altLang="en-US"/>
          </a:p>
          <a:p>
            <a:pPr eaLnBrk="1" hangingPunct="1"/>
            <a:endParaRPr lang="nb-NO" altLang="en-US"/>
          </a:p>
          <a:p>
            <a:pPr eaLnBrk="1" hangingPunct="1"/>
            <a:endParaRPr lang="nb-NO" altLang="en-US"/>
          </a:p>
          <a:p>
            <a:pPr eaLnBrk="1" hangingPunct="1"/>
            <a:r>
              <a:rPr lang="nb-NO" altLang="en-US"/>
              <a:t>Missing in tables</a:t>
            </a:r>
            <a:endParaRPr lang="en-US" altLang="en-US"/>
          </a:p>
        </p:txBody>
      </p:sp>
      <p:pic>
        <p:nvPicPr>
          <p:cNvPr id="181253" name="Picture 5">
            <a:extLst>
              <a:ext uri="{FF2B5EF4-FFF2-40B4-BE49-F238E27FC236}">
                <a16:creationId xmlns:a16="http://schemas.microsoft.com/office/drawing/2014/main" id="{52CBC631-D3A6-9862-089F-6DA1F6473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9" t="56337" r="31094" b="23421"/>
          <a:stretch>
            <a:fillRect/>
          </a:stretch>
        </p:blipFill>
        <p:spPr bwMode="auto">
          <a:xfrm>
            <a:off x="2063751" y="4046538"/>
            <a:ext cx="7129463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638" name="Oval 6">
            <a:extLst>
              <a:ext uri="{FF2B5EF4-FFF2-40B4-BE49-F238E27FC236}">
                <a16:creationId xmlns:a16="http://schemas.microsoft.com/office/drawing/2014/main" id="{38F0A073-78E8-B203-574C-66B7EF8A9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6826" y="2365376"/>
            <a:ext cx="504825" cy="430213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Oval 6">
            <a:extLst>
              <a:ext uri="{FF2B5EF4-FFF2-40B4-BE49-F238E27FC236}">
                <a16:creationId xmlns:a16="http://schemas.microsoft.com/office/drawing/2014/main" id="{0FB9EAF4-56F9-DBE3-8906-539D03353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1" y="5213350"/>
            <a:ext cx="288925" cy="215900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Oval 6">
            <a:extLst>
              <a:ext uri="{FF2B5EF4-FFF2-40B4-BE49-F238E27FC236}">
                <a16:creationId xmlns:a16="http://schemas.microsoft.com/office/drawing/2014/main" id="{E3471A50-07C7-DEF8-6363-97173099C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9964" y="4381500"/>
            <a:ext cx="288925" cy="215900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4EE4196C-AC5C-FB58-64DA-0848AF532BEA}"/>
              </a:ext>
            </a:extLst>
          </p:cNvPr>
          <p:cNvSpPr txBox="1"/>
          <p:nvPr/>
        </p:nvSpPr>
        <p:spPr>
          <a:xfrm>
            <a:off x="1992314" y="3532188"/>
            <a:ext cx="259013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0066FF"/>
                </a:solidFill>
              </a:rPr>
              <a:t>tab </a:t>
            </a:r>
            <a:r>
              <a:rPr lang="en-US" sz="2000" dirty="0"/>
              <a:t>bullied sex,</a:t>
            </a:r>
            <a:r>
              <a:rPr lang="en-US" sz="2000" dirty="0">
                <a:solidFill>
                  <a:srgbClr val="009900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missing</a:t>
            </a: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D8CB56DA-59E8-630F-193A-7D612926ECE6}"/>
              </a:ext>
            </a:extLst>
          </p:cNvPr>
          <p:cNvSpPr txBox="1"/>
          <p:nvPr/>
        </p:nvSpPr>
        <p:spPr>
          <a:xfrm>
            <a:off x="1962150" y="1268413"/>
            <a:ext cx="75184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 err="1">
                <a:solidFill>
                  <a:srgbClr val="0066FF"/>
                </a:solidFill>
              </a:rPr>
              <a:t>misstable</a:t>
            </a:r>
            <a:r>
              <a:rPr lang="en-US" sz="2000" dirty="0">
                <a:solidFill>
                  <a:srgbClr val="0066FF"/>
                </a:solidFill>
              </a:rPr>
              <a:t> summarize </a:t>
            </a:r>
            <a:r>
              <a:rPr lang="en-US" sz="2000" dirty="0"/>
              <a:t>weight sex gest			</a:t>
            </a:r>
            <a:r>
              <a:rPr lang="en-US" sz="2000" dirty="0">
                <a:solidFill>
                  <a:schemeClr val="accent1"/>
                </a:solidFill>
              </a:rPr>
              <a:t>missing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 animBg="1"/>
      <p:bldP spid="2" grpId="0" animBg="1"/>
      <p:bldP spid="3" grpId="0" animBg="1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tel 1">
            <a:extLst>
              <a:ext uri="{FF2B5EF4-FFF2-40B4-BE49-F238E27FC236}">
                <a16:creationId xmlns:a16="http://schemas.microsoft.com/office/drawing/2014/main" id="{AD9E2E0E-CBEC-EBA8-88BE-E2DAEC2709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 3</a:t>
            </a:r>
          </a:p>
        </p:txBody>
      </p:sp>
      <p:sp>
        <p:nvSpPr>
          <p:cNvPr id="52227" name="Plassholder for innhold 7">
            <a:extLst>
              <a:ext uri="{FF2B5EF4-FFF2-40B4-BE49-F238E27FC236}">
                <a16:creationId xmlns:a16="http://schemas.microsoft.com/office/drawing/2014/main" id="{5919104F-144C-3D00-5AD9-911BEE86C1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Tabulate missing in weight, sex, and gestational age (gest) with the </a:t>
            </a:r>
            <a:r>
              <a:rPr lang="en-US" altLang="en-US" sz="2400">
                <a:solidFill>
                  <a:srgbClr val="0066FF"/>
                </a:solidFill>
              </a:rPr>
              <a:t>misstable sum </a:t>
            </a:r>
            <a:r>
              <a:rPr lang="en-US" altLang="en-US" sz="2400"/>
              <a:t>command. Interpret.</a:t>
            </a:r>
          </a:p>
          <a:p>
            <a:endParaRPr lang="en-US" altLang="en-US" sz="2400">
              <a:solidFill>
                <a:srgbClr val="0066FF"/>
              </a:solidFill>
            </a:endParaRPr>
          </a:p>
          <a:p>
            <a:r>
              <a:rPr lang="en-US" altLang="en-US" sz="2400">
                <a:solidFill>
                  <a:srgbClr val="0066FF"/>
                </a:solidFill>
              </a:rPr>
              <a:t>Tabulate</a:t>
            </a:r>
            <a:r>
              <a:rPr lang="en-US" altLang="en-US" sz="2400"/>
              <a:t> gest versus sex and show number of missing</a:t>
            </a:r>
          </a:p>
          <a:p>
            <a:endParaRPr lang="en-US" altLang="en-US" sz="2400">
              <a:solidFill>
                <a:srgbClr val="0066FF"/>
              </a:solidFill>
            </a:endParaRPr>
          </a:p>
          <a:p>
            <a:r>
              <a:rPr lang="en-US" altLang="en-US" sz="2400">
                <a:solidFill>
                  <a:srgbClr val="0066FF"/>
                </a:solidFill>
              </a:rPr>
              <a:t>Summarize</a:t>
            </a:r>
            <a:r>
              <a:rPr lang="en-US" altLang="en-US" sz="2400"/>
              <a:t> mage </a:t>
            </a:r>
            <a:r>
              <a:rPr lang="en-US" altLang="en-US" sz="2400">
                <a:solidFill>
                  <a:srgbClr val="FF0000"/>
                </a:solidFill>
              </a:rPr>
              <a:t>if gest </a:t>
            </a:r>
            <a:r>
              <a:rPr lang="en-US" altLang="en-US" sz="2400"/>
              <a:t>is greater than 260 days</a:t>
            </a:r>
          </a:p>
          <a:p>
            <a:pPr lvl="1"/>
            <a:r>
              <a:rPr lang="en-US" altLang="en-US" sz="2000"/>
              <a:t>Will this include missing in gest? Prove!</a:t>
            </a:r>
          </a:p>
          <a:p>
            <a:pPr lvl="1"/>
            <a:r>
              <a:rPr lang="en-US" altLang="en-US" sz="2000">
                <a:solidFill>
                  <a:srgbClr val="0066FF"/>
                </a:solidFill>
              </a:rPr>
              <a:t>Summarize</a:t>
            </a:r>
            <a:r>
              <a:rPr lang="en-US" altLang="en-US" sz="2000"/>
              <a:t> mage </a:t>
            </a:r>
            <a:r>
              <a:rPr lang="en-US" altLang="en-US" sz="2000">
                <a:solidFill>
                  <a:srgbClr val="FF0000"/>
                </a:solidFill>
              </a:rPr>
              <a:t>if gest</a:t>
            </a:r>
            <a:r>
              <a:rPr lang="en-US" altLang="en-US" sz="2000"/>
              <a:t> is greater than 260 days, excluding missing in gest</a:t>
            </a:r>
          </a:p>
        </p:txBody>
      </p:sp>
      <p:sp>
        <p:nvSpPr>
          <p:cNvPr id="52228" name="Plassholder for lysbildenummer 6">
            <a:extLst>
              <a:ext uri="{FF2B5EF4-FFF2-40B4-BE49-F238E27FC236}">
                <a16:creationId xmlns:a16="http://schemas.microsoft.com/office/drawing/2014/main" id="{F709EA8F-4E0A-EC89-DAAB-C009F6AA52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B479846-693F-46E0-98C0-F510F4971BFE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32">
            <a:extLst>
              <a:ext uri="{FF2B5EF4-FFF2-40B4-BE49-F238E27FC236}">
                <a16:creationId xmlns:a16="http://schemas.microsoft.com/office/drawing/2014/main" id="{890D4583-4416-DF77-BC09-BA82E6B11DC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22198C-4326-4ED7-A440-A3B56A724A18}" type="slidenum">
              <a:rPr lang="en-US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Slide Number Placeholder 5">
            <a:extLst>
              <a:ext uri="{FF2B5EF4-FFF2-40B4-BE49-F238E27FC236}">
                <a16:creationId xmlns:a16="http://schemas.microsoft.com/office/drawing/2014/main" id="{211A245C-BEA8-AAAE-B8BF-B9E8C7A97886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70B8B6F5-60B8-4FE4-81BD-14F7379882BF}" type="slidenum">
              <a:rPr lang="en-US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2" name="Rectangle 2">
            <a:extLst>
              <a:ext uri="{FF2B5EF4-FFF2-40B4-BE49-F238E27FC236}">
                <a16:creationId xmlns:a16="http://schemas.microsoft.com/office/drawing/2014/main" id="{D9467A22-355B-7458-F583-00C8AC6600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7938"/>
            <a:ext cx="7772400" cy="6842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/>
              <a:t>Help</a:t>
            </a:r>
          </a:p>
        </p:txBody>
      </p:sp>
      <p:sp>
        <p:nvSpPr>
          <p:cNvPr id="173059" name="Rectangle 3">
            <a:extLst>
              <a:ext uri="{FF2B5EF4-FFF2-40B4-BE49-F238E27FC236}">
                <a16:creationId xmlns:a16="http://schemas.microsoft.com/office/drawing/2014/main" id="{864B54F4-3E0A-F311-B2B2-517F3FCE33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4" y="692150"/>
            <a:ext cx="8207375" cy="5861050"/>
          </a:xfrm>
        </p:spPr>
        <p:txBody>
          <a:bodyPr/>
          <a:lstStyle/>
          <a:p>
            <a:pPr eaLnBrk="1" hangingPunct="1"/>
            <a:r>
              <a:rPr lang="en-US" altLang="en-US"/>
              <a:t>General</a:t>
            </a:r>
          </a:p>
          <a:p>
            <a:pPr lvl="1" eaLnBrk="1" hangingPunct="1"/>
            <a:r>
              <a:rPr lang="en-US" altLang="en-US">
                <a:solidFill>
                  <a:srgbClr val="0066FF"/>
                </a:solidFill>
              </a:rPr>
              <a:t>help</a:t>
            </a:r>
            <a:r>
              <a:rPr lang="en-US" altLang="en-US"/>
              <a:t>     </a:t>
            </a:r>
            <a:r>
              <a:rPr lang="en-US" altLang="en-US" i="1"/>
              <a:t>command</a:t>
            </a:r>
          </a:p>
          <a:p>
            <a:pPr lvl="1" eaLnBrk="1" hangingPunct="1"/>
            <a:r>
              <a:rPr lang="en-US" altLang="en-US">
                <a:solidFill>
                  <a:srgbClr val="0066FF"/>
                </a:solidFill>
              </a:rPr>
              <a:t>findit</a:t>
            </a:r>
            <a:r>
              <a:rPr lang="en-US" altLang="en-US"/>
              <a:t>    </a:t>
            </a:r>
            <a:r>
              <a:rPr lang="en-US" altLang="en-US" i="1"/>
              <a:t>keyword		</a:t>
            </a:r>
            <a:r>
              <a:rPr lang="en-US" altLang="en-US" i="1">
                <a:solidFill>
                  <a:schemeClr val="accent1"/>
                </a:solidFill>
              </a:rPr>
              <a:t>search Stata+net</a:t>
            </a:r>
            <a:endParaRPr lang="en-US" altLang="en-US">
              <a:solidFill>
                <a:schemeClr val="accent1"/>
              </a:solidFill>
            </a:endParaRPr>
          </a:p>
          <a:p>
            <a:pPr lvl="1" eaLnBrk="1" hangingPunct="1"/>
            <a:endParaRPr lang="en-US" altLang="en-US"/>
          </a:p>
          <a:p>
            <a:pPr eaLnBrk="1" hangingPunct="1"/>
            <a:r>
              <a:rPr lang="en-US" altLang="en-US"/>
              <a:t>Examples</a:t>
            </a:r>
          </a:p>
          <a:p>
            <a:pPr lvl="1" eaLnBrk="1" hangingPunct="1"/>
            <a:r>
              <a:rPr lang="en-US" altLang="en-US">
                <a:solidFill>
                  <a:srgbClr val="0066FF"/>
                </a:solidFill>
              </a:rPr>
              <a:t>help</a:t>
            </a:r>
            <a:r>
              <a:rPr lang="en-US" altLang="en-US"/>
              <a:t>  table</a:t>
            </a:r>
          </a:p>
          <a:p>
            <a:pPr lvl="1" eaLnBrk="1" hangingPunct="1"/>
            <a:r>
              <a:rPr lang="en-US" altLang="en-US">
                <a:solidFill>
                  <a:srgbClr val="0066FF"/>
                </a:solidFill>
              </a:rPr>
              <a:t>findit </a:t>
            </a:r>
            <a:r>
              <a:rPr lang="en-US" altLang="en-US"/>
              <a:t>coefplot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Web resources</a:t>
            </a:r>
          </a:p>
          <a:p>
            <a:pPr lvl="1" eaLnBrk="1" hangingPunct="1"/>
            <a:r>
              <a:rPr lang="en-US" altLang="en-US">
                <a:hlinkClick r:id="rId3"/>
              </a:rPr>
              <a:t>https://www.stata.com/links/resources-for-learning-stata/</a:t>
            </a:r>
            <a:r>
              <a:rPr lang="en-US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 build="p" bldLvl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032">
            <a:extLst>
              <a:ext uri="{FF2B5EF4-FFF2-40B4-BE49-F238E27FC236}">
                <a16:creationId xmlns:a16="http://schemas.microsoft.com/office/drawing/2014/main" id="{C3B450DD-270D-C557-9C06-C257FB4CA5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5B78362-1307-4739-B86C-36EAABA2EE6B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299" name="Rectangle 4">
            <a:extLst>
              <a:ext uri="{FF2B5EF4-FFF2-40B4-BE49-F238E27FC236}">
                <a16:creationId xmlns:a16="http://schemas.microsoft.com/office/drawing/2014/main" id="{7B1954BB-D39E-36EB-0AD5-D55FC11F4011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209800" y="2130426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/>
              <a:t>Graphics</a:t>
            </a:r>
          </a:p>
        </p:txBody>
      </p:sp>
      <p:sp>
        <p:nvSpPr>
          <p:cNvPr id="55300" name="Rectangle 5">
            <a:extLst>
              <a:ext uri="{FF2B5EF4-FFF2-40B4-BE49-F238E27FC236}">
                <a16:creationId xmlns:a16="http://schemas.microsoft.com/office/drawing/2014/main" id="{0D595933-B30A-43D6-85CD-5BB54C8DE61A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pPr marL="0" indent="0" algn="ctr">
              <a:buNone/>
            </a:pPr>
            <a:endParaRPr lang="nb-NO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32">
            <a:extLst>
              <a:ext uri="{FF2B5EF4-FFF2-40B4-BE49-F238E27FC236}">
                <a16:creationId xmlns:a16="http://schemas.microsoft.com/office/drawing/2014/main" id="{56C44439-F12E-AE98-3D8D-25A40D71BAE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86A089-B466-452B-959E-986F68077FCD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Slide Number Placeholder 5">
            <a:extLst>
              <a:ext uri="{FF2B5EF4-FFF2-40B4-BE49-F238E27FC236}">
                <a16:creationId xmlns:a16="http://schemas.microsoft.com/office/drawing/2014/main" id="{23AD2DBC-FA89-F4D3-ED05-7DBBB33C7536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CFC96FB-4859-41C8-9AF3-6494A643044A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27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4" name="Rectangle 2">
            <a:extLst>
              <a:ext uri="{FF2B5EF4-FFF2-40B4-BE49-F238E27FC236}">
                <a16:creationId xmlns:a16="http://schemas.microsoft.com/office/drawing/2014/main" id="{D2826271-5F11-3BC1-1751-6C7ACEA30E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539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b-NO" altLang="en-US"/>
              <a:t>Twoway plots</a:t>
            </a:r>
          </a:p>
        </p:txBody>
      </p:sp>
      <p:sp>
        <p:nvSpPr>
          <p:cNvPr id="283651" name="Rectangle 3">
            <a:extLst>
              <a:ext uri="{FF2B5EF4-FFF2-40B4-BE49-F238E27FC236}">
                <a16:creationId xmlns:a16="http://schemas.microsoft.com/office/drawing/2014/main" id="{07693989-A928-68AE-1F63-8D15F48AD8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08213" y="765176"/>
            <a:ext cx="7772400" cy="5788025"/>
          </a:xfrm>
        </p:spPr>
        <p:txBody>
          <a:bodyPr/>
          <a:lstStyle/>
          <a:p>
            <a:pPr eaLnBrk="1" hangingPunct="1"/>
            <a:r>
              <a:rPr lang="nb-NO" altLang="en-US"/>
              <a:t>Syntax</a:t>
            </a:r>
          </a:p>
          <a:p>
            <a:pPr lvl="1" eaLnBrk="1" hangingPunct="1"/>
            <a:r>
              <a:rPr lang="nb-NO" altLang="en-US">
                <a:solidFill>
                  <a:srgbClr val="0066FF"/>
                </a:solidFill>
              </a:rPr>
              <a:t>twoway </a:t>
            </a:r>
            <a:r>
              <a:rPr lang="nb-NO" altLang="en-US"/>
              <a:t>(plot1, </a:t>
            </a:r>
            <a:r>
              <a:rPr lang="nb-NO" altLang="en-US">
                <a:solidFill>
                  <a:schemeClr val="accent1"/>
                </a:solidFill>
              </a:rPr>
              <a:t>opts</a:t>
            </a:r>
            <a:r>
              <a:rPr lang="nb-NO" altLang="en-US"/>
              <a:t>) (plot2, </a:t>
            </a:r>
            <a:r>
              <a:rPr lang="nb-NO" altLang="en-US">
                <a:solidFill>
                  <a:schemeClr val="accent1"/>
                </a:solidFill>
              </a:rPr>
              <a:t>opts</a:t>
            </a:r>
            <a:r>
              <a:rPr lang="nb-NO" altLang="en-US"/>
              <a:t>), </a:t>
            </a:r>
            <a:r>
              <a:rPr lang="nb-NO" altLang="en-US">
                <a:solidFill>
                  <a:schemeClr val="accent1"/>
                </a:solidFill>
              </a:rPr>
              <a:t>opts</a:t>
            </a:r>
            <a:r>
              <a:rPr lang="nb-NO" altLang="en-US"/>
              <a:t> </a:t>
            </a:r>
          </a:p>
          <a:p>
            <a:pPr eaLnBrk="1" hangingPunct="1"/>
            <a:r>
              <a:rPr lang="nb-NO" altLang="en-US"/>
              <a:t>One plot</a:t>
            </a:r>
          </a:p>
          <a:p>
            <a:pPr lvl="1" eaLnBrk="1" hangingPunct="1"/>
            <a:r>
              <a:rPr lang="nb-NO" altLang="en-US">
                <a:solidFill>
                  <a:srgbClr val="0066FF"/>
                </a:solidFill>
              </a:rPr>
              <a:t>kdensity </a:t>
            </a:r>
            <a:r>
              <a:rPr lang="nb-NO" altLang="en-US">
                <a:solidFill>
                  <a:schemeClr val="tx1"/>
                </a:solidFill>
              </a:rPr>
              <a:t>bw</a:t>
            </a:r>
          </a:p>
          <a:p>
            <a:pPr lvl="1" eaLnBrk="1" hangingPunct="1"/>
            <a:endParaRPr lang="nb-NO" altLang="en-US"/>
          </a:p>
          <a:p>
            <a:pPr lvl="1" eaLnBrk="1" hangingPunct="1"/>
            <a:endParaRPr lang="nb-NO" altLang="en-US"/>
          </a:p>
          <a:p>
            <a:pPr lvl="1" eaLnBrk="1" hangingPunct="1"/>
            <a:endParaRPr lang="nb-NO" altLang="en-US">
              <a:solidFill>
                <a:srgbClr val="0066FF"/>
              </a:solidFill>
            </a:endParaRPr>
          </a:p>
          <a:p>
            <a:pPr lvl="1" eaLnBrk="1" hangingPunct="1"/>
            <a:r>
              <a:rPr lang="nb-NO" altLang="en-US">
                <a:solidFill>
                  <a:srgbClr val="0066FF"/>
                </a:solidFill>
              </a:rPr>
              <a:t>scatter </a:t>
            </a:r>
            <a:r>
              <a:rPr lang="nb-NO" altLang="en-US">
                <a:solidFill>
                  <a:schemeClr val="tx1"/>
                </a:solidFill>
              </a:rPr>
              <a:t>bw gest</a:t>
            </a:r>
            <a:r>
              <a:rPr lang="nb-NO" altLang="en-US"/>
              <a:t>		</a:t>
            </a:r>
          </a:p>
        </p:txBody>
      </p:sp>
      <p:pic>
        <p:nvPicPr>
          <p:cNvPr id="67586" name="Picture 2">
            <a:extLst>
              <a:ext uri="{FF2B5EF4-FFF2-40B4-BE49-F238E27FC236}">
                <a16:creationId xmlns:a16="http://schemas.microsoft.com/office/drawing/2014/main" id="{3A68DAF7-4D14-CE1E-DA15-391FB70E7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717676"/>
            <a:ext cx="3405188" cy="249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587" name="Picture 3">
            <a:extLst>
              <a:ext uri="{FF2B5EF4-FFF2-40B4-BE49-F238E27FC236}">
                <a16:creationId xmlns:a16="http://schemas.microsoft.com/office/drawing/2014/main" id="{A0A2DBC5-1ECE-A8DB-4D54-B1BEFC1AB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200526"/>
            <a:ext cx="3405188" cy="249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32">
            <a:extLst>
              <a:ext uri="{FF2B5EF4-FFF2-40B4-BE49-F238E27FC236}">
                <a16:creationId xmlns:a16="http://schemas.microsoft.com/office/drawing/2014/main" id="{AF74CD9C-F77A-7222-0839-8FF1D9D906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FEB883-AE8A-4234-BD7F-03D719447FDB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1" name="Slide Number Placeholder 3">
            <a:extLst>
              <a:ext uri="{FF2B5EF4-FFF2-40B4-BE49-F238E27FC236}">
                <a16:creationId xmlns:a16="http://schemas.microsoft.com/office/drawing/2014/main" id="{8FCED49A-A3C1-94B1-4EC9-4F599894C0B3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23964F4-3B65-4E8D-9175-A1010B68AA04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28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80" name="Text Box 2">
            <a:extLst>
              <a:ext uri="{FF2B5EF4-FFF2-40B4-BE49-F238E27FC236}">
                <a16:creationId xmlns:a16="http://schemas.microsoft.com/office/drawing/2014/main" id="{85F13BF9-8736-592C-CE3B-E05E520FB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1" y="188914"/>
            <a:ext cx="6932539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r>
              <a:rPr lang="nb-NO" dirty="0" err="1">
                <a:solidFill>
                  <a:srgbClr val="0066FF"/>
                </a:solidFill>
                <a:latin typeface="+mn-lt"/>
              </a:rPr>
              <a:t>twoway</a:t>
            </a:r>
            <a:r>
              <a:rPr lang="nb-NO" dirty="0">
                <a:solidFill>
                  <a:srgbClr val="0066FF"/>
                </a:solidFill>
                <a:latin typeface="+mn-lt"/>
              </a:rPr>
              <a:t> </a:t>
            </a:r>
            <a:r>
              <a:rPr lang="nb-NO" dirty="0">
                <a:solidFill>
                  <a:srgbClr val="154987"/>
                </a:solidFill>
                <a:latin typeface="+mn-lt"/>
              </a:rPr>
              <a:t>(</a:t>
            </a:r>
            <a:r>
              <a:rPr lang="nb-NO" dirty="0" err="1">
                <a:solidFill>
                  <a:srgbClr val="0066FF"/>
                </a:solidFill>
                <a:latin typeface="+mn-lt"/>
              </a:rPr>
              <a:t>scatter</a:t>
            </a:r>
            <a:r>
              <a:rPr lang="nb-NO" dirty="0">
                <a:solidFill>
                  <a:srgbClr val="0066FF"/>
                </a:solidFill>
                <a:latin typeface="+mn-lt"/>
              </a:rPr>
              <a:t> </a:t>
            </a:r>
            <a:r>
              <a:rPr lang="nb-NO" dirty="0" err="1">
                <a:latin typeface="+mn-lt"/>
              </a:rPr>
              <a:t>bw</a:t>
            </a:r>
            <a:r>
              <a:rPr lang="nb-NO" dirty="0">
                <a:latin typeface="+mn-lt"/>
              </a:rPr>
              <a:t> gest</a:t>
            </a:r>
            <a:r>
              <a:rPr lang="nb-NO" dirty="0">
                <a:solidFill>
                  <a:srgbClr val="154987"/>
                </a:solidFill>
                <a:latin typeface="+mn-lt"/>
              </a:rPr>
              <a:t>) (</a:t>
            </a:r>
            <a:r>
              <a:rPr lang="nb-NO" dirty="0" err="1">
                <a:solidFill>
                  <a:srgbClr val="0066FF"/>
                </a:solidFill>
                <a:latin typeface="+mn-lt"/>
              </a:rPr>
              <a:t>fpfitci</a:t>
            </a:r>
            <a:r>
              <a:rPr lang="nb-NO" dirty="0">
                <a:solidFill>
                  <a:srgbClr val="0066FF"/>
                </a:solidFill>
                <a:latin typeface="+mn-lt"/>
              </a:rPr>
              <a:t> </a:t>
            </a:r>
            <a:r>
              <a:rPr lang="nb-NO" dirty="0" err="1">
                <a:latin typeface="+mn-lt"/>
              </a:rPr>
              <a:t>bw</a:t>
            </a:r>
            <a:r>
              <a:rPr lang="nb-NO" dirty="0">
                <a:latin typeface="+mn-lt"/>
              </a:rPr>
              <a:t> gest</a:t>
            </a:r>
            <a:r>
              <a:rPr lang="nb-NO" dirty="0">
                <a:solidFill>
                  <a:srgbClr val="154987"/>
                </a:solidFill>
                <a:latin typeface="+mn-lt"/>
              </a:rPr>
              <a:t>) (</a:t>
            </a:r>
            <a:r>
              <a:rPr lang="nb-NO" dirty="0" err="1">
                <a:solidFill>
                  <a:srgbClr val="0066FF"/>
                </a:solidFill>
                <a:latin typeface="+mn-lt"/>
              </a:rPr>
              <a:t>lfit</a:t>
            </a:r>
            <a:r>
              <a:rPr lang="nb-NO" dirty="0">
                <a:solidFill>
                  <a:srgbClr val="0066FF"/>
                </a:solidFill>
                <a:latin typeface="+mn-lt"/>
              </a:rPr>
              <a:t> </a:t>
            </a:r>
            <a:r>
              <a:rPr lang="nb-NO" dirty="0" err="1">
                <a:latin typeface="+mn-lt"/>
              </a:rPr>
              <a:t>bw</a:t>
            </a:r>
            <a:r>
              <a:rPr lang="nb-NO" dirty="0">
                <a:latin typeface="+mn-lt"/>
              </a:rPr>
              <a:t> gest</a:t>
            </a:r>
            <a:r>
              <a:rPr lang="nb-NO" dirty="0">
                <a:solidFill>
                  <a:srgbClr val="154987"/>
                </a:solidFill>
                <a:latin typeface="+mn-lt"/>
              </a:rPr>
              <a:t>)</a:t>
            </a:r>
          </a:p>
        </p:txBody>
      </p:sp>
      <p:pic>
        <p:nvPicPr>
          <p:cNvPr id="28681" name="Picture 9">
            <a:extLst>
              <a:ext uri="{FF2B5EF4-FFF2-40B4-BE49-F238E27FC236}">
                <a16:creationId xmlns:a16="http://schemas.microsoft.com/office/drawing/2014/main" id="{9C3CAE14-2597-B57B-156D-D1F5010B7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1450976"/>
            <a:ext cx="713105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14">
            <a:extLst>
              <a:ext uri="{FF2B5EF4-FFF2-40B4-BE49-F238E27FC236}">
                <a16:creationId xmlns:a16="http://schemas.microsoft.com/office/drawing/2014/main" id="{C7F49136-8FAE-A262-99D8-5508733CC59E}"/>
              </a:ext>
            </a:extLst>
          </p:cNvPr>
          <p:cNvGrpSpPr>
            <a:grpSpLocks/>
          </p:cNvGrpSpPr>
          <p:nvPr/>
        </p:nvGrpSpPr>
        <p:grpSpPr bwMode="auto">
          <a:xfrm>
            <a:off x="4583113" y="623889"/>
            <a:ext cx="1873250" cy="555625"/>
            <a:chOff x="1791" y="3203"/>
            <a:chExt cx="1180" cy="350"/>
          </a:xfrm>
        </p:grpSpPr>
        <p:sp>
          <p:nvSpPr>
            <p:cNvPr id="58381" name="AutoShape 8">
              <a:extLst>
                <a:ext uri="{FF2B5EF4-FFF2-40B4-BE49-F238E27FC236}">
                  <a16:creationId xmlns:a16="http://schemas.microsoft.com/office/drawing/2014/main" id="{8C749AEA-D153-DEA3-0774-EE851161A1D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313" y="2681"/>
              <a:ext cx="136" cy="1180"/>
            </a:xfrm>
            <a:prstGeom prst="rightBrace">
              <a:avLst>
                <a:gd name="adj1" fmla="val 55634"/>
                <a:gd name="adj2" fmla="val 50000"/>
              </a:avLst>
            </a:prstGeom>
            <a:noFill/>
            <a:ln w="19050">
              <a:solidFill>
                <a:srgbClr val="FC2A1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218" name="Text Box 11">
              <a:extLst>
                <a:ext uri="{FF2B5EF4-FFF2-40B4-BE49-F238E27FC236}">
                  <a16:creationId xmlns:a16="http://schemas.microsoft.com/office/drawing/2014/main" id="{8CEAA067-581B-D446-5687-72FF2B029B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9" y="3301"/>
              <a:ext cx="559" cy="25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2000" dirty="0">
                  <a:solidFill>
                    <a:srgbClr val="FC2A1A"/>
                  </a:solidFill>
                  <a:latin typeface="+mj-lt"/>
                </a:rPr>
                <a:t>scatter</a:t>
              </a:r>
            </a:p>
          </p:txBody>
        </p:sp>
      </p:grpSp>
      <p:grpSp>
        <p:nvGrpSpPr>
          <p:cNvPr id="2" name="Gruppe 1">
            <a:extLst>
              <a:ext uri="{FF2B5EF4-FFF2-40B4-BE49-F238E27FC236}">
                <a16:creationId xmlns:a16="http://schemas.microsoft.com/office/drawing/2014/main" id="{437F9518-3607-C722-82F9-EC06C8A5A909}"/>
              </a:ext>
            </a:extLst>
          </p:cNvPr>
          <p:cNvGrpSpPr>
            <a:grpSpLocks/>
          </p:cNvGrpSpPr>
          <p:nvPr/>
        </p:nvGrpSpPr>
        <p:grpSpPr bwMode="auto">
          <a:xfrm>
            <a:off x="6716713" y="612775"/>
            <a:ext cx="1898650" cy="576324"/>
            <a:chOff x="5193360" y="612577"/>
            <a:chExt cx="1898920" cy="576656"/>
          </a:xfrm>
        </p:grpSpPr>
        <p:sp>
          <p:nvSpPr>
            <p:cNvPr id="58379" name="AutoShape 9">
              <a:extLst>
                <a:ext uri="{FF2B5EF4-FFF2-40B4-BE49-F238E27FC236}">
                  <a16:creationId xmlns:a16="http://schemas.microsoft.com/office/drawing/2014/main" id="{4EBAF0FC-C528-3973-C961-5F2B796BD01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24075" y="-218138"/>
              <a:ext cx="237490" cy="1898920"/>
            </a:xfrm>
            <a:prstGeom prst="rightBrace">
              <a:avLst>
                <a:gd name="adj1" fmla="val 50048"/>
                <a:gd name="adj2" fmla="val 50000"/>
              </a:avLst>
            </a:prstGeom>
            <a:noFill/>
            <a:ln w="19050">
              <a:solidFill>
                <a:srgbClr val="FC2A1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216" name="Text Box 12">
              <a:extLst>
                <a:ext uri="{FF2B5EF4-FFF2-40B4-BE49-F238E27FC236}">
                  <a16:creationId xmlns:a16="http://schemas.microsoft.com/office/drawing/2014/main" id="{272D4BA3-8FDF-179F-A496-686FA05B6E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96535" y="788892"/>
              <a:ext cx="1741430" cy="40034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2000" dirty="0">
                  <a:solidFill>
                    <a:srgbClr val="FC2A1A"/>
                  </a:solidFill>
                  <a:latin typeface="+mj-lt"/>
                </a:rPr>
                <a:t>smooth with CI</a:t>
              </a:r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EEF77B03-343B-63FF-2978-7806101EAEA6}"/>
              </a:ext>
            </a:extLst>
          </p:cNvPr>
          <p:cNvGrpSpPr>
            <a:grpSpLocks/>
          </p:cNvGrpSpPr>
          <p:nvPr/>
        </p:nvGrpSpPr>
        <p:grpSpPr bwMode="auto">
          <a:xfrm>
            <a:off x="8882063" y="631825"/>
            <a:ext cx="1390650" cy="552450"/>
            <a:chOff x="3869" y="3208"/>
            <a:chExt cx="876" cy="348"/>
          </a:xfrm>
        </p:grpSpPr>
        <p:sp>
          <p:nvSpPr>
            <p:cNvPr id="58377" name="AutoShape 10">
              <a:extLst>
                <a:ext uri="{FF2B5EF4-FFF2-40B4-BE49-F238E27FC236}">
                  <a16:creationId xmlns:a16="http://schemas.microsoft.com/office/drawing/2014/main" id="{E26AA3EE-22D6-B69D-E872-9049FF89C68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245" y="2832"/>
              <a:ext cx="124" cy="876"/>
            </a:xfrm>
            <a:prstGeom prst="rightBrace">
              <a:avLst>
                <a:gd name="adj1" fmla="val 33393"/>
                <a:gd name="adj2" fmla="val 50000"/>
              </a:avLst>
            </a:prstGeom>
            <a:noFill/>
            <a:ln w="19050">
              <a:solidFill>
                <a:srgbClr val="FC2A1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b-NO" altLang="en-US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214" name="Text Box 13">
              <a:extLst>
                <a:ext uri="{FF2B5EF4-FFF2-40B4-BE49-F238E27FC236}">
                  <a16:creationId xmlns:a16="http://schemas.microsoft.com/office/drawing/2014/main" id="{1FDC6E45-BAF3-700F-AD22-F1B7FB27EE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" y="3304"/>
              <a:ext cx="538" cy="25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rgbClr val="154987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2000" dirty="0">
                  <a:solidFill>
                    <a:srgbClr val="FC2A1A"/>
                  </a:solidFill>
                  <a:latin typeface="+mj-lt"/>
                </a:rPr>
                <a:t>line fit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32">
            <a:extLst>
              <a:ext uri="{FF2B5EF4-FFF2-40B4-BE49-F238E27FC236}">
                <a16:creationId xmlns:a16="http://schemas.microsoft.com/office/drawing/2014/main" id="{99F37AD7-7D3C-E5DF-BB67-3B414D54E4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A9AA67B-DA63-4844-95C4-C952AE60996C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9" name="Slide Number Placeholder 4">
            <a:extLst>
              <a:ext uri="{FF2B5EF4-FFF2-40B4-BE49-F238E27FC236}">
                <a16:creationId xmlns:a16="http://schemas.microsoft.com/office/drawing/2014/main" id="{74FA8566-92D9-3531-00EC-F8C92BF1C475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8AEB487-E510-4777-8C9B-E9939B61AED1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29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18068F28-8F48-5788-64CF-E86A49BEC0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8172" y="40254"/>
            <a:ext cx="10555514" cy="1313317"/>
          </a:xfrm>
        </p:spPr>
        <p:txBody>
          <a:bodyPr/>
          <a:lstStyle/>
          <a:p>
            <a:pPr eaLnBrk="1" hangingPunct="1"/>
            <a:r>
              <a:rPr lang="en-US" altLang="en-US" dirty="0"/>
              <a:t>Titles</a:t>
            </a:r>
          </a:p>
        </p:txBody>
      </p:sp>
      <p:pic>
        <p:nvPicPr>
          <p:cNvPr id="60421" name="Picture 5">
            <a:extLst>
              <a:ext uri="{FF2B5EF4-FFF2-40B4-BE49-F238E27FC236}">
                <a16:creationId xmlns:a16="http://schemas.microsoft.com/office/drawing/2014/main" id="{6A63B989-FBD6-4FD4-706B-85E697CDB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4" y="1663700"/>
            <a:ext cx="6840537" cy="500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2" name="Text Box 6">
            <a:extLst>
              <a:ext uri="{FF2B5EF4-FFF2-40B4-BE49-F238E27FC236}">
                <a16:creationId xmlns:a16="http://schemas.microsoft.com/office/drawing/2014/main" id="{6D9EB48F-7E81-C0B3-FCF3-59D103906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5771" y="833438"/>
            <a:ext cx="1009253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66FF"/>
                </a:solidFill>
              </a:rPr>
              <a:t>scatter</a:t>
            </a:r>
            <a:r>
              <a:rPr lang="en-US" altLang="en-US" sz="2400" dirty="0">
                <a:solidFill>
                  <a:schemeClr val="accent2"/>
                </a:solidFill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</a:rPr>
              <a:t>bw</a:t>
            </a:r>
            <a:r>
              <a:rPr lang="en-US" altLang="en-US" sz="2400" dirty="0">
                <a:solidFill>
                  <a:schemeClr val="tx1"/>
                </a:solidFill>
              </a:rPr>
              <a:t> gest</a:t>
            </a:r>
            <a:r>
              <a:rPr lang="en-US" altLang="en-US" sz="2400" dirty="0">
                <a:solidFill>
                  <a:schemeClr val="accent1"/>
                </a:solidFill>
              </a:rPr>
              <a:t>, 	title("</a:t>
            </a:r>
            <a:r>
              <a:rPr lang="en-US" altLang="en-US" sz="2400" dirty="0">
                <a:solidFill>
                  <a:srgbClr val="FF0000"/>
                </a:solidFill>
              </a:rPr>
              <a:t>title</a:t>
            </a:r>
            <a:r>
              <a:rPr lang="en-US" altLang="en-US" sz="2400" dirty="0">
                <a:solidFill>
                  <a:schemeClr val="accent1"/>
                </a:solidFill>
              </a:rPr>
              <a:t>") subtitle("</a:t>
            </a:r>
            <a:r>
              <a:rPr lang="en-US" altLang="en-US" sz="2400" dirty="0">
                <a:solidFill>
                  <a:srgbClr val="FF0000"/>
                </a:solidFill>
              </a:rPr>
              <a:t>subtitle</a:t>
            </a:r>
            <a:r>
              <a:rPr lang="en-US" altLang="en-US" sz="2400" dirty="0">
                <a:solidFill>
                  <a:schemeClr val="accent1"/>
                </a:solidFill>
              </a:rPr>
              <a:t>") 		///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accent1"/>
                </a:solidFill>
              </a:rPr>
              <a:t>			</a:t>
            </a:r>
            <a:r>
              <a:rPr lang="en-US" altLang="en-US" sz="2400" dirty="0" err="1">
                <a:solidFill>
                  <a:schemeClr val="accent1"/>
                </a:solidFill>
              </a:rPr>
              <a:t>xtitle</a:t>
            </a:r>
            <a:r>
              <a:rPr lang="en-US" altLang="en-US" sz="2400" dirty="0">
                <a:solidFill>
                  <a:schemeClr val="accent1"/>
                </a:solidFill>
              </a:rPr>
              <a:t>("</a:t>
            </a:r>
            <a:r>
              <a:rPr lang="en-US" altLang="en-US" sz="2400" dirty="0" err="1">
                <a:solidFill>
                  <a:srgbClr val="FF0000"/>
                </a:solidFill>
              </a:rPr>
              <a:t>xtitle</a:t>
            </a:r>
            <a:r>
              <a:rPr lang="en-US" altLang="en-US" sz="2400" dirty="0">
                <a:solidFill>
                  <a:schemeClr val="accent1"/>
                </a:solidFill>
              </a:rPr>
              <a:t>") </a:t>
            </a:r>
            <a:r>
              <a:rPr lang="en-US" altLang="en-US" sz="2400" dirty="0" err="1">
                <a:solidFill>
                  <a:schemeClr val="accent1"/>
                </a:solidFill>
              </a:rPr>
              <a:t>ytitle</a:t>
            </a:r>
            <a:r>
              <a:rPr lang="en-US" altLang="en-US" sz="2400" dirty="0">
                <a:solidFill>
                  <a:schemeClr val="accent1"/>
                </a:solidFill>
              </a:rPr>
              <a:t>("</a:t>
            </a:r>
            <a:r>
              <a:rPr lang="en-US" altLang="en-US" sz="2400" dirty="0" err="1">
                <a:solidFill>
                  <a:srgbClr val="FF0000"/>
                </a:solidFill>
              </a:rPr>
              <a:t>ytitle</a:t>
            </a:r>
            <a:r>
              <a:rPr lang="en-US" altLang="en-US" sz="2400" dirty="0">
                <a:solidFill>
                  <a:schemeClr val="accent1"/>
                </a:solidFill>
              </a:rPr>
              <a:t>") note("</a:t>
            </a:r>
            <a:r>
              <a:rPr lang="en-US" altLang="en-US" sz="2400" dirty="0">
                <a:solidFill>
                  <a:srgbClr val="FF0000"/>
                </a:solidFill>
              </a:rPr>
              <a:t>note</a:t>
            </a:r>
            <a:r>
              <a:rPr lang="en-US" altLang="en-US" sz="2400" dirty="0">
                <a:solidFill>
                  <a:schemeClr val="accent1"/>
                </a:solidFill>
              </a:rPr>
              <a:t>")</a:t>
            </a:r>
            <a:r>
              <a:rPr lang="en-US" altLang="en-US" sz="2400" dirty="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970B9366-45C9-3A60-6521-B2FF3846A4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370114"/>
            <a:ext cx="7772400" cy="762000"/>
          </a:xfrm>
        </p:spPr>
        <p:txBody>
          <a:bodyPr>
            <a:normAutofit/>
          </a:bodyPr>
          <a:lstStyle/>
          <a:p>
            <a:pPr algn="ctr"/>
            <a:r>
              <a:rPr lang="en-US" altLang="en-US" sz="3600" dirty="0">
                <a:latin typeface="Arial (Headings)"/>
              </a:rPr>
              <a:t>Stata introduction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0A693DD5-E2C7-2C72-AAC1-A279FED920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5800" y="1480457"/>
            <a:ext cx="7772400" cy="4688114"/>
          </a:xfrm>
        </p:spPr>
        <p:txBody>
          <a:bodyPr/>
          <a:lstStyle/>
          <a:p>
            <a:r>
              <a:rPr lang="en-US" altLang="en-US" sz="3000" dirty="0">
                <a:latin typeface="Arial" panose="020B0604020202020204" pitchFamily="34" charset="0"/>
                <a:cs typeface="Arial" panose="020B0604020202020204" pitchFamily="34" charset="0"/>
              </a:rPr>
              <a:t>General use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Interface and menu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Do-files and syntax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Data handling</a:t>
            </a:r>
          </a:p>
          <a:p>
            <a:r>
              <a:rPr lang="en-US" alt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Analysis	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Descriptive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Graphs</a:t>
            </a:r>
          </a:p>
          <a:p>
            <a:pPr lvl="1"/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Bivariate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  <p:sp>
        <p:nvSpPr>
          <p:cNvPr id="6" name="Høyre klammeparentes 1">
            <a:extLst>
              <a:ext uri="{FF2B5EF4-FFF2-40B4-BE49-F238E27FC236}">
                <a16:creationId xmlns:a16="http://schemas.microsoft.com/office/drawing/2014/main" id="{D6C14ECF-D17F-263D-6454-19551D5D72DB}"/>
              </a:ext>
            </a:extLst>
          </p:cNvPr>
          <p:cNvSpPr>
            <a:spLocks/>
          </p:cNvSpPr>
          <p:nvPr/>
        </p:nvSpPr>
        <p:spPr bwMode="auto">
          <a:xfrm>
            <a:off x="4937125" y="1610632"/>
            <a:ext cx="647700" cy="3887788"/>
          </a:xfrm>
          <a:prstGeom prst="rightBrace">
            <a:avLst>
              <a:gd name="adj1" fmla="val 8337"/>
              <a:gd name="adj2" fmla="val 50000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kstSylinder 2">
            <a:extLst>
              <a:ext uri="{FF2B5EF4-FFF2-40B4-BE49-F238E27FC236}">
                <a16:creationId xmlns:a16="http://schemas.microsoft.com/office/drawing/2014/main" id="{25BA2EA1-468D-E1A7-E13D-279D56498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9288" y="3337832"/>
            <a:ext cx="162256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solidFill>
                  <a:schemeClr val="tx1"/>
                </a:solidFill>
                <a:latin typeface="Arial (Headings)"/>
              </a:rPr>
              <a:t>1 Exercise</a:t>
            </a:r>
          </a:p>
        </p:txBody>
      </p:sp>
    </p:spTree>
    <p:extLst>
      <p:ext uri="{BB962C8B-B14F-4D97-AF65-F5344CB8AC3E}">
        <p14:creationId xmlns:p14="http://schemas.microsoft.com/office/powerpoint/2010/main" val="290272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tel 1">
            <a:extLst>
              <a:ext uri="{FF2B5EF4-FFF2-40B4-BE49-F238E27FC236}">
                <a16:creationId xmlns:a16="http://schemas.microsoft.com/office/drawing/2014/main" id="{0F42C3D0-9220-49D5-04B5-2E608BD4BF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altLang="en-US" dirty="0"/>
              <a:t>Exercise 4</a:t>
            </a:r>
          </a:p>
        </p:txBody>
      </p:sp>
      <p:sp>
        <p:nvSpPr>
          <p:cNvPr id="61443" name="Plassholder for innhold 7">
            <a:extLst>
              <a:ext uri="{FF2B5EF4-FFF2-40B4-BE49-F238E27FC236}">
                <a16:creationId xmlns:a16="http://schemas.microsoft.com/office/drawing/2014/main" id="{72D9BD62-8516-5569-D540-30396B731B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1" y="1066800"/>
            <a:ext cx="8569325" cy="5486400"/>
          </a:xfrm>
        </p:spPr>
        <p:txBody>
          <a:bodyPr/>
          <a:lstStyle/>
          <a:p>
            <a:r>
              <a:rPr lang="en-US" altLang="en-US" sz="2000"/>
              <a:t>Make a </a:t>
            </a:r>
            <a:r>
              <a:rPr lang="en-US" altLang="en-US" sz="2000">
                <a:solidFill>
                  <a:srgbClr val="0066FF"/>
                </a:solidFill>
              </a:rPr>
              <a:t>density</a:t>
            </a:r>
            <a:r>
              <a:rPr lang="en-US" altLang="en-US" sz="2000"/>
              <a:t> plot of birth weight (weight)</a:t>
            </a:r>
          </a:p>
          <a:p>
            <a:endParaRPr lang="en-US" altLang="en-US" sz="2000"/>
          </a:p>
          <a:p>
            <a:r>
              <a:rPr lang="en-US" altLang="en-US" sz="2000"/>
              <a:t>Make a </a:t>
            </a:r>
            <a:r>
              <a:rPr lang="en-US" altLang="en-US" sz="2000">
                <a:solidFill>
                  <a:srgbClr val="0066FF"/>
                </a:solidFill>
              </a:rPr>
              <a:t>scatter</a:t>
            </a:r>
            <a:r>
              <a:rPr lang="en-US" altLang="en-US" sz="2000"/>
              <a:t> plot of birth weight versus gestational age (gest)</a:t>
            </a:r>
          </a:p>
          <a:p>
            <a:pPr lvl="1"/>
            <a:r>
              <a:rPr lang="en-US" altLang="en-US" sz="1800"/>
              <a:t>Replace the outlier in gestational age (gest) with missing</a:t>
            </a:r>
          </a:p>
          <a:p>
            <a:pPr lvl="1"/>
            <a:r>
              <a:rPr lang="en-US" altLang="en-US" sz="1800"/>
              <a:t>Restrict the plot to gestational age greater than 250 days (hint </a:t>
            </a:r>
            <a:r>
              <a:rPr lang="en-US" altLang="en-US" sz="1800">
                <a:solidFill>
                  <a:srgbClr val="FF0000"/>
                </a:solidFill>
              </a:rPr>
              <a:t>if gest&gt;250</a:t>
            </a:r>
            <a:r>
              <a:rPr lang="en-US" altLang="en-US" sz="1800"/>
              <a:t>)</a:t>
            </a:r>
          </a:p>
          <a:p>
            <a:pPr lvl="1"/>
            <a:r>
              <a:rPr lang="en-US" altLang="en-US" sz="1800"/>
              <a:t>Add a </a:t>
            </a:r>
            <a:r>
              <a:rPr lang="en-US" altLang="en-US" sz="1800">
                <a:solidFill>
                  <a:srgbClr val="0066FF"/>
                </a:solidFill>
              </a:rPr>
              <a:t>linear fit</a:t>
            </a:r>
            <a:r>
              <a:rPr lang="en-US" altLang="en-US" sz="1800"/>
              <a:t> line to the scatter plot to see the trend</a:t>
            </a:r>
          </a:p>
          <a:p>
            <a:pPr lvl="1"/>
            <a:r>
              <a:rPr lang="en-US" altLang="en-US" sz="1800"/>
              <a:t>Add a smoothing curve with confidence interval to the plot (</a:t>
            </a:r>
            <a:r>
              <a:rPr lang="en-US" altLang="en-US" sz="1800">
                <a:solidFill>
                  <a:srgbClr val="0066FF"/>
                </a:solidFill>
              </a:rPr>
              <a:t>fpfitci</a:t>
            </a:r>
            <a:r>
              <a:rPr lang="en-US" altLang="en-US" sz="1800"/>
              <a:t>) to check for a non-linear pattern. The order of plots matters!</a:t>
            </a:r>
          </a:p>
          <a:p>
            <a:pPr lvl="1"/>
            <a:r>
              <a:rPr lang="en-US" altLang="en-US" sz="1800"/>
              <a:t>Add a </a:t>
            </a:r>
            <a:r>
              <a:rPr lang="en-US" altLang="en-US" sz="1800">
                <a:solidFill>
                  <a:srgbClr val="0066FF"/>
                </a:solidFill>
              </a:rPr>
              <a:t>title, ytitle and xtitle</a:t>
            </a:r>
            <a:r>
              <a:rPr lang="en-US" altLang="en-US" sz="1800"/>
              <a:t> to the plot</a:t>
            </a:r>
          </a:p>
          <a:p>
            <a:endParaRPr lang="en-US" altLang="en-US" sz="2000"/>
          </a:p>
        </p:txBody>
      </p:sp>
      <p:sp>
        <p:nvSpPr>
          <p:cNvPr id="61444" name="Plassholder for lysbildenummer 6">
            <a:extLst>
              <a:ext uri="{FF2B5EF4-FFF2-40B4-BE49-F238E27FC236}">
                <a16:creationId xmlns:a16="http://schemas.microsoft.com/office/drawing/2014/main" id="{8297724C-085C-C078-30AA-0413638579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D790E0-5849-428B-8B76-0CE44728AF26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">
            <a:extLst>
              <a:ext uri="{FF2B5EF4-FFF2-40B4-BE49-F238E27FC236}">
                <a16:creationId xmlns:a16="http://schemas.microsoft.com/office/drawing/2014/main" id="{8D4FE682-F8C9-179E-7601-27969DAE413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Bivariate analysis</a:t>
            </a:r>
          </a:p>
        </p:txBody>
      </p:sp>
      <p:sp>
        <p:nvSpPr>
          <p:cNvPr id="63491" name="Rectangle 5">
            <a:extLst>
              <a:ext uri="{FF2B5EF4-FFF2-40B4-BE49-F238E27FC236}">
                <a16:creationId xmlns:a16="http://schemas.microsoft.com/office/drawing/2014/main" id="{2FE26DD3-D83F-E8E4-5D7B-44FF0E8B2AD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nb-NO" altLang="en-US"/>
          </a:p>
        </p:txBody>
      </p:sp>
      <p:sp>
        <p:nvSpPr>
          <p:cNvPr id="63492" name="Plassholder for lysbildenummer 6">
            <a:extLst>
              <a:ext uri="{FF2B5EF4-FFF2-40B4-BE49-F238E27FC236}">
                <a16:creationId xmlns:a16="http://schemas.microsoft.com/office/drawing/2014/main" id="{260AF2AA-063D-1995-62DA-323EAB4E1D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6EF56DD-AAD4-4AA1-8CC8-BDC85E6CE59B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32">
            <a:extLst>
              <a:ext uri="{FF2B5EF4-FFF2-40B4-BE49-F238E27FC236}">
                <a16:creationId xmlns:a16="http://schemas.microsoft.com/office/drawing/2014/main" id="{26DF6855-7756-466B-980A-C54A48BB088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818D212-61B6-4419-ACE4-BF31F98DEAF1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5" name="Slide Number Placeholder 5">
            <a:extLst>
              <a:ext uri="{FF2B5EF4-FFF2-40B4-BE49-F238E27FC236}">
                <a16:creationId xmlns:a16="http://schemas.microsoft.com/office/drawing/2014/main" id="{654D9DB9-EE37-56F5-E8C3-BF42A83EB2DB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842533B9-7B8F-4690-B8EF-5D1641F0F84E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32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6" name="Rectangle 2">
            <a:extLst>
              <a:ext uri="{FF2B5EF4-FFF2-40B4-BE49-F238E27FC236}">
                <a16:creationId xmlns:a16="http://schemas.microsoft.com/office/drawing/2014/main" id="{DC7BCECB-04AC-9463-4FEB-97D65D8177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8371" y="52387"/>
            <a:ext cx="10515600" cy="1325563"/>
          </a:xfrm>
        </p:spPr>
        <p:txBody>
          <a:bodyPr/>
          <a:lstStyle/>
          <a:p>
            <a:pPr eaLnBrk="1" hangingPunct="1"/>
            <a:r>
              <a:rPr lang="nb-NO" altLang="en-US" dirty="0"/>
              <a:t>2 independent samples</a:t>
            </a:r>
          </a:p>
        </p:txBody>
      </p:sp>
      <p:pic>
        <p:nvPicPr>
          <p:cNvPr id="221188" name="Picture 4">
            <a:extLst>
              <a:ext uri="{FF2B5EF4-FFF2-40B4-BE49-F238E27FC236}">
                <a16:creationId xmlns:a16="http://schemas.microsoft.com/office/drawing/2014/main" id="{E590E821-4F64-16E4-5481-92F5B6EEC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2478089"/>
            <a:ext cx="5688012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Text Box 8">
            <a:extLst>
              <a:ext uri="{FF2B5EF4-FFF2-40B4-BE49-F238E27FC236}">
                <a16:creationId xmlns:a16="http://schemas.microsoft.com/office/drawing/2014/main" id="{05801AA5-F850-A41B-064C-B6D83D809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9413" y="1597026"/>
            <a:ext cx="80518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buFontTx/>
              <a:buNone/>
            </a:pPr>
            <a:r>
              <a:rPr lang="nb-NO" altLang="en-US" sz="2400"/>
              <a:t>twoway 	( </a:t>
            </a:r>
            <a:r>
              <a:rPr lang="nb-NO" altLang="en-US" sz="2400">
                <a:solidFill>
                  <a:srgbClr val="0066FF"/>
                </a:solidFill>
              </a:rPr>
              <a:t>kdensity </a:t>
            </a:r>
            <a:r>
              <a:rPr lang="nb-NO" altLang="en-US" sz="2400">
                <a:solidFill>
                  <a:schemeClr val="tx1"/>
                </a:solidFill>
              </a:rPr>
              <a:t>weight </a:t>
            </a:r>
            <a:r>
              <a:rPr lang="nb-NO" altLang="en-US" sz="2400">
                <a:solidFill>
                  <a:srgbClr val="FF0000"/>
                </a:solidFill>
              </a:rPr>
              <a:t>if sex==1</a:t>
            </a:r>
            <a:r>
              <a:rPr lang="nb-NO" altLang="en-US" sz="2400"/>
              <a:t>, </a:t>
            </a:r>
            <a:r>
              <a:rPr lang="nb-NO" altLang="en-US" sz="2400">
                <a:solidFill>
                  <a:schemeClr val="accent1"/>
                </a:solidFill>
              </a:rPr>
              <a:t>lcolor(blue)</a:t>
            </a:r>
            <a:r>
              <a:rPr lang="nb-NO" altLang="en-US" sz="2400">
                <a:solidFill>
                  <a:srgbClr val="009900"/>
                </a:solidFill>
              </a:rPr>
              <a:t>  </a:t>
            </a:r>
            <a:r>
              <a:rPr lang="nb-NO" altLang="en-US" sz="2400"/>
              <a:t>)  ///</a:t>
            </a:r>
          </a:p>
          <a:p>
            <a:pPr lvl="1" eaLnBrk="1" hangingPunct="1">
              <a:buFontTx/>
              <a:buNone/>
            </a:pPr>
            <a:r>
              <a:rPr lang="nb-NO" altLang="en-US" sz="2400"/>
              <a:t>		( </a:t>
            </a:r>
            <a:r>
              <a:rPr lang="nb-NO" altLang="en-US" sz="2400">
                <a:solidFill>
                  <a:srgbClr val="0066FF"/>
                </a:solidFill>
              </a:rPr>
              <a:t>kdensity </a:t>
            </a:r>
            <a:r>
              <a:rPr lang="nb-NO" altLang="en-US" sz="2400">
                <a:solidFill>
                  <a:schemeClr val="tx1"/>
                </a:solidFill>
              </a:rPr>
              <a:t>weight </a:t>
            </a:r>
            <a:r>
              <a:rPr lang="nb-NO" altLang="en-US" sz="2400">
                <a:solidFill>
                  <a:srgbClr val="FF0000"/>
                </a:solidFill>
              </a:rPr>
              <a:t>if sex==2</a:t>
            </a:r>
            <a:r>
              <a:rPr lang="nb-NO" altLang="en-US" sz="2400"/>
              <a:t>, </a:t>
            </a:r>
            <a:r>
              <a:rPr lang="nb-NO" altLang="en-US" sz="2400">
                <a:solidFill>
                  <a:schemeClr val="accent1"/>
                </a:solidFill>
              </a:rPr>
              <a:t>lcolor(red)</a:t>
            </a:r>
            <a:r>
              <a:rPr lang="nb-NO" altLang="en-US" sz="2400"/>
              <a:t>   )</a:t>
            </a:r>
            <a:endParaRPr lang="nb-NO" altLang="en-US" sz="2400">
              <a:solidFill>
                <a:schemeClr val="tx1"/>
              </a:solidFill>
            </a:endParaRPr>
          </a:p>
        </p:txBody>
      </p:sp>
      <p:sp>
        <p:nvSpPr>
          <p:cNvPr id="57355" name="Text Box 10">
            <a:extLst>
              <a:ext uri="{FF2B5EF4-FFF2-40B4-BE49-F238E27FC236}">
                <a16:creationId xmlns:a16="http://schemas.microsoft.com/office/drawing/2014/main" id="{A7701CF9-F1FD-DF4A-B421-91F4965008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3403600"/>
            <a:ext cx="2110514" cy="73866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Equal means?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solidFill>
                  <a:schemeClr val="tx1"/>
                </a:solidFill>
                <a:latin typeface="+mj-lt"/>
              </a:rPr>
              <a:t>Equal variance?</a:t>
            </a:r>
          </a:p>
        </p:txBody>
      </p:sp>
      <p:sp>
        <p:nvSpPr>
          <p:cNvPr id="57356" name="Text Box 10">
            <a:extLst>
              <a:ext uri="{FF2B5EF4-FFF2-40B4-BE49-F238E27FC236}">
                <a16:creationId xmlns:a16="http://schemas.microsoft.com/office/drawing/2014/main" id="{01975DE9-FBD1-22EE-D7AF-73CFEFB2B4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6138" y="1027114"/>
            <a:ext cx="661880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dirty="0">
                <a:solidFill>
                  <a:schemeClr val="tx1"/>
                </a:solidFill>
                <a:latin typeface="+mj-lt"/>
              </a:rPr>
              <a:t>Do boys and girls have the same mean birth weight?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  <p:bldP spid="573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tel 1">
            <a:extLst>
              <a:ext uri="{FF2B5EF4-FFF2-40B4-BE49-F238E27FC236}">
                <a16:creationId xmlns:a16="http://schemas.microsoft.com/office/drawing/2014/main" id="{C0907386-89D5-459A-EA3F-997DEFB8A8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Extra </a:t>
            </a:r>
            <a:r>
              <a:rPr lang="en-US" altLang="en-US" sz="2400"/>
              <a:t>(if you have time)</a:t>
            </a:r>
          </a:p>
        </p:txBody>
      </p:sp>
      <p:sp>
        <p:nvSpPr>
          <p:cNvPr id="71683" name="Plassholder for innhold 2">
            <a:extLst>
              <a:ext uri="{FF2B5EF4-FFF2-40B4-BE49-F238E27FC236}">
                <a16:creationId xmlns:a16="http://schemas.microsoft.com/office/drawing/2014/main" id="{E3DAF45C-99A0-7709-BAF4-D567B39DDF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/>
              <a:t>Do a </a:t>
            </a:r>
            <a:r>
              <a:rPr lang="en-US" altLang="en-US" sz="2000">
                <a:solidFill>
                  <a:srgbClr val="0066FF"/>
                </a:solidFill>
              </a:rPr>
              <a:t>help tabstat</a:t>
            </a:r>
            <a:r>
              <a:rPr lang="en-US" altLang="en-US" sz="2000"/>
              <a:t> and look at the statistics options</a:t>
            </a:r>
          </a:p>
          <a:p>
            <a:r>
              <a:rPr lang="en-US" altLang="en-US" sz="2000"/>
              <a:t>Do a </a:t>
            </a:r>
            <a:r>
              <a:rPr lang="en-US" altLang="en-US" sz="2000">
                <a:solidFill>
                  <a:srgbClr val="0066FF"/>
                </a:solidFill>
              </a:rPr>
              <a:t>tabstat </a:t>
            </a:r>
            <a:r>
              <a:rPr lang="en-US" altLang="en-US" sz="2000"/>
              <a:t>of weight showing </a:t>
            </a:r>
            <a:r>
              <a:rPr lang="en-US" altLang="en-US" sz="2000">
                <a:solidFill>
                  <a:schemeClr val="accent1"/>
                </a:solidFill>
              </a:rPr>
              <a:t>N min p25 p50 p75 max</a:t>
            </a:r>
            <a:r>
              <a:rPr lang="en-US" altLang="en-US" sz="2000"/>
              <a:t>,</a:t>
            </a:r>
            <a:r>
              <a:rPr lang="en-US" altLang="en-US" sz="2000">
                <a:solidFill>
                  <a:schemeClr val="accent1"/>
                </a:solidFill>
              </a:rPr>
              <a:t> by </a:t>
            </a:r>
            <a:r>
              <a:rPr lang="en-US" altLang="en-US" sz="2000"/>
              <a:t>magegr2 </a:t>
            </a:r>
          </a:p>
        </p:txBody>
      </p:sp>
      <p:sp>
        <p:nvSpPr>
          <p:cNvPr id="71684" name="Plassholder for lysbildenummer 5">
            <a:extLst>
              <a:ext uri="{FF2B5EF4-FFF2-40B4-BE49-F238E27FC236}">
                <a16:creationId xmlns:a16="http://schemas.microsoft.com/office/drawing/2014/main" id="{EF4B526A-612A-B23F-6BA4-37014916B4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73186BE-A256-40AE-A7B0-D48CF2604112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032">
            <a:extLst>
              <a:ext uri="{FF2B5EF4-FFF2-40B4-BE49-F238E27FC236}">
                <a16:creationId xmlns:a16="http://schemas.microsoft.com/office/drawing/2014/main" id="{92C8BFF3-1E66-71E7-762E-C7B581C66A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FBE644C-2819-402B-8A63-F8631EB07153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1" name="Slide Number Placeholder 5">
            <a:extLst>
              <a:ext uri="{FF2B5EF4-FFF2-40B4-BE49-F238E27FC236}">
                <a16:creationId xmlns:a16="http://schemas.microsoft.com/office/drawing/2014/main" id="{2493A08C-BDFE-C4BE-E230-AA93A02E06BF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0624E46B-859C-4B19-9249-F4D9222245D6}" type="slidenum">
              <a:rPr lang="en-US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2" name="Rectangle 2">
            <a:extLst>
              <a:ext uri="{FF2B5EF4-FFF2-40B4-BE49-F238E27FC236}">
                <a16:creationId xmlns:a16="http://schemas.microsoft.com/office/drawing/2014/main" id="{D19CFC66-5F22-0E66-C540-FFAC3F87C51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Summing up</a:t>
            </a:r>
          </a:p>
        </p:txBody>
      </p:sp>
      <p:sp>
        <p:nvSpPr>
          <p:cNvPr id="195587" name="Rectangle 3">
            <a:extLst>
              <a:ext uri="{FF2B5EF4-FFF2-40B4-BE49-F238E27FC236}">
                <a16:creationId xmlns:a16="http://schemas.microsoft.com/office/drawing/2014/main" id="{9FD5DF6E-ED6A-9DD7-3910-7168F812F68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Descriptive</a:t>
            </a:r>
          </a:p>
          <a:p>
            <a:pPr lvl="1" eaLnBrk="1" hangingPunct="1"/>
            <a:r>
              <a:rPr lang="en-US" altLang="en-US">
                <a:solidFill>
                  <a:srgbClr val="0066FF"/>
                </a:solidFill>
              </a:rPr>
              <a:t>summarize</a:t>
            </a:r>
            <a:r>
              <a:rPr lang="en-US" altLang="en-US"/>
              <a:t> </a:t>
            </a:r>
            <a:r>
              <a:rPr lang="en-US" altLang="en-US">
                <a:solidFill>
                  <a:schemeClr val="tx1"/>
                </a:solidFill>
              </a:rPr>
              <a:t>weight</a:t>
            </a:r>
          </a:p>
          <a:p>
            <a:pPr lvl="1" eaLnBrk="1" hangingPunct="1"/>
            <a:r>
              <a:rPr lang="en-US" altLang="en-US">
                <a:solidFill>
                  <a:srgbClr val="0066FF"/>
                </a:solidFill>
              </a:rPr>
              <a:t>tabulate</a:t>
            </a:r>
            <a:r>
              <a:rPr lang="en-US" altLang="en-US"/>
              <a:t> </a:t>
            </a:r>
            <a:r>
              <a:rPr lang="en-US" altLang="en-US">
                <a:solidFill>
                  <a:schemeClr val="tx1"/>
                </a:solidFill>
              </a:rPr>
              <a:t>sex</a:t>
            </a:r>
          </a:p>
          <a:p>
            <a:pPr lvl="4" eaLnBrk="1" hangingPunct="1"/>
            <a:endParaRPr lang="en-US" altLang="en-US"/>
          </a:p>
          <a:p>
            <a:pPr eaLnBrk="1" hangingPunct="1"/>
            <a:r>
              <a:rPr lang="en-US" altLang="en-US"/>
              <a:t>Graphs</a:t>
            </a:r>
          </a:p>
          <a:p>
            <a:pPr lvl="1" eaLnBrk="1" hangingPunct="1"/>
            <a:r>
              <a:rPr lang="en-US" altLang="en-US" sz="2800">
                <a:solidFill>
                  <a:srgbClr val="0066FF"/>
                </a:solidFill>
              </a:rPr>
              <a:t>twoway </a:t>
            </a:r>
            <a:r>
              <a:rPr lang="en-US" altLang="en-US" sz="2800"/>
              <a:t>(plot1, </a:t>
            </a:r>
            <a:r>
              <a:rPr lang="en-US" altLang="en-US" sz="2800">
                <a:solidFill>
                  <a:schemeClr val="accent1"/>
                </a:solidFill>
              </a:rPr>
              <a:t>opts</a:t>
            </a:r>
            <a:r>
              <a:rPr lang="en-US" altLang="en-US" sz="2800"/>
              <a:t>) (plot2, </a:t>
            </a:r>
            <a:r>
              <a:rPr lang="en-US" altLang="en-US" sz="2800">
                <a:solidFill>
                  <a:schemeClr val="accent1"/>
                </a:solidFill>
              </a:rPr>
              <a:t>opts</a:t>
            </a:r>
            <a:r>
              <a:rPr lang="en-US" altLang="en-US" sz="2800"/>
              <a:t>), </a:t>
            </a:r>
            <a:r>
              <a:rPr lang="en-US" altLang="en-US" sz="2800">
                <a:solidFill>
                  <a:schemeClr val="accent1"/>
                </a:solidFill>
              </a:rPr>
              <a:t>opts</a:t>
            </a:r>
          </a:p>
          <a:p>
            <a:pPr>
              <a:spcBef>
                <a:spcPct val="0"/>
              </a:spcBef>
            </a:pPr>
            <a:endParaRPr lang="en-US" altLang="en-US"/>
          </a:p>
          <a:p>
            <a:pPr>
              <a:spcBef>
                <a:spcPct val="0"/>
              </a:spcBef>
            </a:pPr>
            <a:r>
              <a:rPr lang="en-US" altLang="en-US"/>
              <a:t>Bivariate</a:t>
            </a:r>
          </a:p>
          <a:p>
            <a:pPr lvl="1">
              <a:spcBef>
                <a:spcPct val="0"/>
              </a:spcBef>
            </a:pPr>
            <a:r>
              <a:rPr lang="en-US" altLang="en-US">
                <a:solidFill>
                  <a:srgbClr val="0066FF"/>
                </a:solidFill>
              </a:rPr>
              <a:t>ttest </a:t>
            </a:r>
            <a:r>
              <a:rPr lang="en-US" altLang="en-US">
                <a:solidFill>
                  <a:schemeClr val="tx1"/>
                </a:solidFill>
              </a:rPr>
              <a:t>weight</a:t>
            </a:r>
            <a:r>
              <a:rPr lang="en-US" altLang="en-US"/>
              <a:t>, </a:t>
            </a:r>
            <a:r>
              <a:rPr lang="en-US" altLang="en-US">
                <a:solidFill>
                  <a:schemeClr val="accent1"/>
                </a:solidFill>
              </a:rPr>
              <a:t>by(</a:t>
            </a:r>
            <a:r>
              <a:rPr lang="en-US" altLang="en-US">
                <a:solidFill>
                  <a:schemeClr val="tx1"/>
                </a:solidFill>
              </a:rPr>
              <a:t>sex</a:t>
            </a:r>
            <a:r>
              <a:rPr lang="en-US" altLang="en-US">
                <a:solidFill>
                  <a:schemeClr val="accent1"/>
                </a:solidFill>
              </a:rPr>
              <a:t>)</a:t>
            </a:r>
          </a:p>
          <a:p>
            <a:pPr lvl="1">
              <a:spcBef>
                <a:spcPct val="0"/>
              </a:spcBef>
            </a:pPr>
            <a:r>
              <a:rPr lang="en-US" altLang="en-US">
                <a:solidFill>
                  <a:srgbClr val="0066FF"/>
                </a:solidFill>
              </a:rPr>
              <a:t>tabulate</a:t>
            </a:r>
            <a:r>
              <a:rPr lang="en-US" altLang="en-US"/>
              <a:t> </a:t>
            </a:r>
            <a:r>
              <a:rPr lang="en-US" altLang="en-US">
                <a:solidFill>
                  <a:schemeClr val="tx1"/>
                </a:solidFill>
              </a:rPr>
              <a:t>bullied sex</a:t>
            </a:r>
            <a:r>
              <a:rPr lang="en-US" altLang="en-US"/>
              <a:t>, </a:t>
            </a:r>
            <a:r>
              <a:rPr lang="en-US" altLang="en-US">
                <a:solidFill>
                  <a:schemeClr val="accent1"/>
                </a:solidFill>
              </a:rPr>
              <a:t>chi2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4">
            <a:extLst>
              <a:ext uri="{FF2B5EF4-FFF2-40B4-BE49-F238E27FC236}">
                <a16:creationId xmlns:a16="http://schemas.microsoft.com/office/drawing/2014/main" id="{0361D544-9CE9-B20F-B772-B34B24D0E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Extra material</a:t>
            </a:r>
          </a:p>
        </p:txBody>
      </p:sp>
      <p:sp>
        <p:nvSpPr>
          <p:cNvPr id="74755" name="Plassholder for tekst 5">
            <a:extLst>
              <a:ext uri="{FF2B5EF4-FFF2-40B4-BE49-F238E27FC236}">
                <a16:creationId xmlns:a16="http://schemas.microsoft.com/office/drawing/2014/main" id="{29EE7D14-BCDC-8EBD-CBD9-C20956F571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4756" name="Plassholder for lysbildenummer 3">
            <a:extLst>
              <a:ext uri="{FF2B5EF4-FFF2-40B4-BE49-F238E27FC236}">
                <a16:creationId xmlns:a16="http://schemas.microsoft.com/office/drawing/2014/main" id="{F8C60183-AEAB-2B9E-70F1-1DFACA2D4D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A4B60E6-15B5-464C-87D2-CEFF045F9787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35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tel 1">
            <a:extLst>
              <a:ext uri="{FF2B5EF4-FFF2-40B4-BE49-F238E27FC236}">
                <a16:creationId xmlns:a16="http://schemas.microsoft.com/office/drawing/2014/main" id="{71D0935C-ECD9-0703-F5F1-89D684E476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Copying output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5DFDECC-1458-2D8E-26FF-BDD3D02B3B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nb-NO"/>
              <a:t>Copy graphs </a:t>
            </a:r>
            <a:r>
              <a:rPr lang="en-US" altLang="nb-NO" sz="1800"/>
              <a:t>to Word or PowerPoint</a:t>
            </a:r>
          </a:p>
          <a:p>
            <a:pPr lvl="1"/>
            <a:r>
              <a:rPr lang="en-US" altLang="nb-NO"/>
              <a:t>Save graphs in many formats, </a:t>
            </a:r>
            <a:r>
              <a:rPr lang="en-US" altLang="nb-NO" i="1"/>
              <a:t>or</a:t>
            </a:r>
          </a:p>
          <a:p>
            <a:pPr lvl="1"/>
            <a:r>
              <a:rPr lang="en-US" altLang="nb-NO"/>
              <a:t>Right-click on a graph to copy</a:t>
            </a:r>
          </a:p>
          <a:p>
            <a:endParaRPr lang="en-US" altLang="nb-NO"/>
          </a:p>
          <a:p>
            <a:r>
              <a:rPr lang="en-US" altLang="nb-NO"/>
              <a:t>Copy output </a:t>
            </a:r>
            <a:r>
              <a:rPr lang="en-US" altLang="nb-NO" sz="1800"/>
              <a:t>to Word or PowerPoint</a:t>
            </a:r>
          </a:p>
          <a:p>
            <a:pPr lvl="1"/>
            <a:r>
              <a:rPr lang="en-US" altLang="nb-NO"/>
              <a:t>Mark output and right-click</a:t>
            </a:r>
          </a:p>
          <a:p>
            <a:pPr lvl="1"/>
            <a:r>
              <a:rPr lang="en-US" altLang="nb-NO"/>
              <a:t>“Copy as picture”</a:t>
            </a:r>
          </a:p>
          <a:p>
            <a:endParaRPr lang="en-US" altLang="nb-NO"/>
          </a:p>
          <a:p>
            <a:r>
              <a:rPr lang="en-US" altLang="nb-NO"/>
              <a:t>Copy tables </a:t>
            </a:r>
            <a:r>
              <a:rPr lang="en-US" altLang="nb-NO" sz="1800"/>
              <a:t>to Excel</a:t>
            </a:r>
          </a:p>
          <a:p>
            <a:pPr lvl="1"/>
            <a:r>
              <a:rPr lang="en-US" altLang="nb-NO"/>
              <a:t>Mark table, Ctrl-shift-C</a:t>
            </a:r>
          </a:p>
          <a:p>
            <a:pPr lvl="1"/>
            <a:endParaRPr lang="en-US" altLang="nb-NO"/>
          </a:p>
        </p:txBody>
      </p:sp>
      <p:sp>
        <p:nvSpPr>
          <p:cNvPr id="76804" name="Plassholder for lysbildenummer 5">
            <a:extLst>
              <a:ext uri="{FF2B5EF4-FFF2-40B4-BE49-F238E27FC236}">
                <a16:creationId xmlns:a16="http://schemas.microsoft.com/office/drawing/2014/main" id="{68FA948F-60E1-F556-55BE-7587CC45B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95AAF6-3627-44F6-BB0B-F5CC1A91B088}" type="slidenum">
              <a:rPr lang="nb-NO" altLang="nb-NO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36</a:t>
            </a:fld>
            <a:endParaRPr lang="nb-NO" altLang="nb-NO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tel 1">
            <a:extLst>
              <a:ext uri="{FF2B5EF4-FFF2-40B4-BE49-F238E27FC236}">
                <a16:creationId xmlns:a16="http://schemas.microsoft.com/office/drawing/2014/main" id="{2F9767D2-EAB3-2F4D-B696-1CB272E80A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Save output (Log results)</a:t>
            </a:r>
          </a:p>
        </p:txBody>
      </p:sp>
      <p:sp>
        <p:nvSpPr>
          <p:cNvPr id="78851" name="Plassholder for innhold 2">
            <a:extLst>
              <a:ext uri="{FF2B5EF4-FFF2-40B4-BE49-F238E27FC236}">
                <a16:creationId xmlns:a16="http://schemas.microsoft.com/office/drawing/2014/main" id="{319E9537-32A3-DECC-2B1A-F000258D9DD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nb-NO" dirty="0"/>
              <a:t>Save </a:t>
            </a:r>
            <a:r>
              <a:rPr lang="en-US" altLang="nb-NO" sz="2000" dirty="0"/>
              <a:t>a portion of </a:t>
            </a:r>
            <a:r>
              <a:rPr lang="en-US" altLang="nb-NO" dirty="0"/>
              <a:t>the output as a .</a:t>
            </a:r>
            <a:r>
              <a:rPr lang="en-US" altLang="nb-NO" dirty="0" err="1"/>
              <a:t>smcl</a:t>
            </a:r>
            <a:r>
              <a:rPr lang="en-US" altLang="nb-NO" dirty="0"/>
              <a:t> file</a:t>
            </a:r>
          </a:p>
          <a:p>
            <a:pPr>
              <a:defRPr/>
            </a:pPr>
            <a:endParaRPr lang="en-US" altLang="nb-NO" dirty="0"/>
          </a:p>
          <a:p>
            <a:pPr marL="457200" lvl="1" indent="0">
              <a:buNone/>
              <a:defRPr/>
            </a:pPr>
            <a:r>
              <a:rPr lang="en-US" altLang="nb-NO" kern="1200" dirty="0">
                <a:solidFill>
                  <a:srgbClr val="0066FF"/>
                </a:solidFill>
                <a:latin typeface="+mj-lt"/>
                <a:ea typeface="+mn-ea"/>
                <a:cs typeface="+mn-cs"/>
              </a:rPr>
              <a:t>capture log close</a:t>
            </a:r>
          </a:p>
          <a:p>
            <a:pPr marL="457200" lvl="1" indent="0">
              <a:buNone/>
              <a:defRPr/>
            </a:pPr>
            <a:r>
              <a:rPr lang="en-US" altLang="nb-NO" kern="1200" dirty="0">
                <a:solidFill>
                  <a:srgbClr val="0066FF"/>
                </a:solidFill>
                <a:latin typeface="+mj-lt"/>
                <a:ea typeface="+mn-ea"/>
                <a:cs typeface="+mn-cs"/>
              </a:rPr>
              <a:t>log </a:t>
            </a:r>
            <a:r>
              <a:rPr lang="en-US" altLang="nb-NO" dirty="0">
                <a:solidFill>
                  <a:schemeClr val="tx1"/>
                </a:solidFill>
              </a:rPr>
              <a:t>using</a:t>
            </a:r>
            <a:r>
              <a:rPr lang="en-US" altLang="nb-NO" dirty="0">
                <a:solidFill>
                  <a:srgbClr val="0033CC"/>
                </a:solidFill>
              </a:rPr>
              <a:t> </a:t>
            </a:r>
            <a:r>
              <a:rPr lang="en-US" altLang="nb-NO" dirty="0"/>
              <a:t>“</a:t>
            </a:r>
            <a:r>
              <a:rPr lang="en-US" altLang="nb-NO" i="1" dirty="0" err="1">
                <a:solidFill>
                  <a:srgbClr val="FF0000"/>
                </a:solidFill>
              </a:rPr>
              <a:t>results</a:t>
            </a:r>
            <a:r>
              <a:rPr lang="en-US" altLang="nb-NO" dirty="0" err="1">
                <a:solidFill>
                  <a:srgbClr val="FF0000"/>
                </a:solidFill>
              </a:rPr>
              <a:t>.smcl</a:t>
            </a:r>
            <a:r>
              <a:rPr lang="en-US" altLang="nb-NO" dirty="0">
                <a:solidFill>
                  <a:srgbClr val="FF0000"/>
                </a:solidFill>
              </a:rPr>
              <a:t>”</a:t>
            </a:r>
            <a:r>
              <a:rPr lang="en-US" altLang="nb-NO" dirty="0">
                <a:solidFill>
                  <a:schemeClr val="accent1"/>
                </a:solidFill>
                <a:cs typeface="Times New Roman" panose="02020603050405020304" pitchFamily="18" charset="0"/>
              </a:rPr>
              <a:t>, replace</a:t>
            </a:r>
          </a:p>
          <a:p>
            <a:pPr marL="457200" lvl="1" indent="0">
              <a:buNone/>
              <a:defRPr/>
            </a:pPr>
            <a:r>
              <a:rPr lang="en-US" altLang="nb-NO" dirty="0"/>
              <a:t>…</a:t>
            </a:r>
          </a:p>
          <a:p>
            <a:pPr marL="457200" lvl="1" indent="0">
              <a:buNone/>
              <a:defRPr/>
            </a:pPr>
            <a:r>
              <a:rPr lang="en-US" altLang="nb-NO" kern="1200" dirty="0">
                <a:solidFill>
                  <a:srgbClr val="0066FF"/>
                </a:solidFill>
                <a:latin typeface="+mj-lt"/>
                <a:ea typeface="+mn-ea"/>
                <a:cs typeface="+mn-cs"/>
              </a:rPr>
              <a:t>log close</a:t>
            </a:r>
          </a:p>
        </p:txBody>
      </p:sp>
      <p:sp>
        <p:nvSpPr>
          <p:cNvPr id="78852" name="Plassholder for lysbildenummer 5">
            <a:extLst>
              <a:ext uri="{FF2B5EF4-FFF2-40B4-BE49-F238E27FC236}">
                <a16:creationId xmlns:a16="http://schemas.microsoft.com/office/drawing/2014/main" id="{6F51F8C3-1297-49EB-55FD-BE98C0C09D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7A7104-353E-4FB0-8FC3-2E239BB6FE9D}" type="slidenum">
              <a:rPr lang="nb-NO" altLang="nb-NO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37</a:t>
            </a:fld>
            <a:endParaRPr lang="nb-NO" altLang="nb-NO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tel 1">
            <a:extLst>
              <a:ext uri="{FF2B5EF4-FFF2-40B4-BE49-F238E27FC236}">
                <a16:creationId xmlns:a16="http://schemas.microsoft.com/office/drawing/2014/main" id="{063A3E44-156C-49BC-ED4F-0131F075B3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Keep plots during session</a:t>
            </a:r>
          </a:p>
        </p:txBody>
      </p:sp>
      <p:sp>
        <p:nvSpPr>
          <p:cNvPr id="80899" name="Plassholder for innhold 7">
            <a:extLst>
              <a:ext uri="{FF2B5EF4-FFF2-40B4-BE49-F238E27FC236}">
                <a16:creationId xmlns:a16="http://schemas.microsoft.com/office/drawing/2014/main" id="{523910E3-B2B1-A490-863D-8A9A3F7C2F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Set “tabbed” graphics</a:t>
            </a:r>
          </a:p>
          <a:p>
            <a:endParaRPr lang="en-US" altLang="en-US"/>
          </a:p>
          <a:p>
            <a:r>
              <a:rPr lang="en-US" altLang="en-US"/>
              <a:t>Give each plot a name</a:t>
            </a:r>
          </a:p>
        </p:txBody>
      </p:sp>
      <p:sp>
        <p:nvSpPr>
          <p:cNvPr id="80900" name="Plassholder for lysbildenummer 4">
            <a:extLst>
              <a:ext uri="{FF2B5EF4-FFF2-40B4-BE49-F238E27FC236}">
                <a16:creationId xmlns:a16="http://schemas.microsoft.com/office/drawing/2014/main" id="{98832926-AA81-3F58-E57C-980A34C7D0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D7C934-E910-400D-9330-C22127D442BA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38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9" name="Rektangel 5">
            <a:extLst>
              <a:ext uri="{FF2B5EF4-FFF2-40B4-BE49-F238E27FC236}">
                <a16:creationId xmlns:a16="http://schemas.microsoft.com/office/drawing/2014/main" id="{1673A7B2-46A8-420B-2FB7-7670EB0B5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3124" y="2006440"/>
            <a:ext cx="4893968" cy="4924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600" dirty="0">
                <a:solidFill>
                  <a:srgbClr val="0066FF"/>
                </a:solidFill>
                <a:latin typeface="+mj-lt"/>
              </a:rPr>
              <a:t>set</a:t>
            </a:r>
            <a:r>
              <a:rPr lang="en-US" altLang="en-US" sz="2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altLang="en-US" sz="2600" dirty="0" err="1">
                <a:solidFill>
                  <a:srgbClr val="0066FF"/>
                </a:solidFill>
                <a:latin typeface="+mj-lt"/>
              </a:rPr>
              <a:t>autotabgraphs</a:t>
            </a:r>
            <a:r>
              <a:rPr lang="en-US" altLang="en-US" sz="2600" dirty="0">
                <a:solidFill>
                  <a:srgbClr val="0066FF"/>
                </a:solidFill>
                <a:latin typeface="+mj-lt"/>
              </a:rPr>
              <a:t> on</a:t>
            </a:r>
            <a:r>
              <a:rPr lang="en-US" altLang="en-US" sz="2600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US" altLang="en-US" sz="2600" dirty="0">
                <a:solidFill>
                  <a:schemeClr val="accent1"/>
                </a:solidFill>
                <a:latin typeface="+mj-lt"/>
              </a:rPr>
              <a:t>permanently</a:t>
            </a:r>
          </a:p>
        </p:txBody>
      </p:sp>
      <p:sp>
        <p:nvSpPr>
          <p:cNvPr id="69640" name="TekstSylinder 6">
            <a:extLst>
              <a:ext uri="{FF2B5EF4-FFF2-40B4-BE49-F238E27FC236}">
                <a16:creationId xmlns:a16="http://schemas.microsoft.com/office/drawing/2014/main" id="{9A4A7B2A-641D-F6F5-E25B-6314FFA28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256" y="2982752"/>
            <a:ext cx="4863704" cy="49244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600" dirty="0" err="1">
                <a:solidFill>
                  <a:srgbClr val="0066FF"/>
                </a:solidFill>
                <a:latin typeface="+mj-lt"/>
              </a:rPr>
              <a:t>twoway</a:t>
            </a:r>
            <a:r>
              <a:rPr lang="en-US" altLang="en-US" sz="2600" dirty="0">
                <a:solidFill>
                  <a:schemeClr val="tx1"/>
                </a:solidFill>
                <a:latin typeface="+mj-lt"/>
              </a:rPr>
              <a:t> …, </a:t>
            </a:r>
            <a:r>
              <a:rPr lang="en-US" altLang="en-US" sz="2600" dirty="0">
                <a:solidFill>
                  <a:schemeClr val="accent1"/>
                </a:solidFill>
                <a:latin typeface="+mj-lt"/>
              </a:rPr>
              <a:t>name(“</a:t>
            </a:r>
            <a:r>
              <a:rPr lang="en-US" altLang="en-US" sz="2600" dirty="0" err="1">
                <a:solidFill>
                  <a:srgbClr val="FF0000"/>
                </a:solidFill>
                <a:latin typeface="+mj-lt"/>
              </a:rPr>
              <a:t>scatter</a:t>
            </a:r>
            <a:r>
              <a:rPr lang="en-US" altLang="en-US" sz="2600" dirty="0" err="1">
                <a:solidFill>
                  <a:schemeClr val="accent1"/>
                </a:solidFill>
                <a:latin typeface="+mj-lt"/>
              </a:rPr>
              <a:t>”,replace</a:t>
            </a:r>
            <a:r>
              <a:rPr lang="en-US" altLang="en-US" sz="2600" dirty="0">
                <a:solidFill>
                  <a:schemeClr val="accent1"/>
                </a:solidFill>
                <a:latin typeface="+mj-lt"/>
              </a:rPr>
              <a:t>)</a:t>
            </a:r>
          </a:p>
        </p:txBody>
      </p:sp>
      <p:pic>
        <p:nvPicPr>
          <p:cNvPr id="80903" name="Picture 13">
            <a:extLst>
              <a:ext uri="{FF2B5EF4-FFF2-40B4-BE49-F238E27FC236}">
                <a16:creationId xmlns:a16="http://schemas.microsoft.com/office/drawing/2014/main" id="{2E05AE7B-D548-CE8A-ED5A-87E8620C5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44"/>
          <a:stretch>
            <a:fillRect/>
          </a:stretch>
        </p:blipFill>
        <p:spPr bwMode="auto">
          <a:xfrm>
            <a:off x="3025775" y="3629026"/>
            <a:ext cx="5969000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vrundet rektangel 8">
            <a:extLst>
              <a:ext uri="{FF2B5EF4-FFF2-40B4-BE49-F238E27FC236}">
                <a16:creationId xmlns:a16="http://schemas.microsoft.com/office/drawing/2014/main" id="{62F7B21B-3DE9-65F5-D98C-7EFDE7FDD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6076" y="4714876"/>
            <a:ext cx="2232025" cy="47466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Content Placeholder 5">
            <a:extLst>
              <a:ext uri="{FF2B5EF4-FFF2-40B4-BE49-F238E27FC236}">
                <a16:creationId xmlns:a16="http://schemas.microsoft.com/office/drawing/2014/main" id="{FD4BA8F2-BB92-A850-E4D8-1A16D47E60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066800"/>
            <a:ext cx="8280400" cy="5486400"/>
          </a:xfrm>
        </p:spPr>
        <p:txBody>
          <a:bodyPr/>
          <a:lstStyle/>
          <a:p>
            <a:endParaRPr lang="nb-NO" altLang="en-US" dirty="0"/>
          </a:p>
          <a:p>
            <a:pPr marL="0" indent="0">
              <a:buNone/>
            </a:pPr>
            <a:r>
              <a:rPr lang="nb-NO" altLang="en-US" dirty="0"/>
              <a:t>Practice, practice, practice</a:t>
            </a:r>
          </a:p>
        </p:txBody>
      </p:sp>
      <p:sp>
        <p:nvSpPr>
          <p:cNvPr id="81924" name="Slide Number Placeholder 3">
            <a:extLst>
              <a:ext uri="{FF2B5EF4-FFF2-40B4-BE49-F238E27FC236}">
                <a16:creationId xmlns:a16="http://schemas.microsoft.com/office/drawing/2014/main" id="{715A1AF1-08BF-852D-305E-475B537222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7B52D3B-FCDE-432F-A72D-90C4D364CF85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39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718F4E46-2C05-BCE8-4DD2-E9DEBD846600}"/>
              </a:ext>
            </a:extLst>
          </p:cNvPr>
          <p:cNvSpPr txBox="1">
            <a:spLocks noChangeArrowheads="1"/>
          </p:cNvSpPr>
          <p:nvPr/>
        </p:nvSpPr>
        <p:spPr>
          <a:xfrm>
            <a:off x="2304143" y="435429"/>
            <a:ext cx="7772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dirty="0"/>
              <a:t>Exercises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9296CB00-7914-0D0B-6198-83ABFFFB94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67115" y="1197429"/>
            <a:ext cx="8120742" cy="3650342"/>
          </a:xfrm>
        </p:spPr>
        <p:txBody>
          <a:bodyPr/>
          <a:lstStyle/>
          <a:p>
            <a:pPr>
              <a:defRPr/>
            </a:pPr>
            <a:endParaRPr lang="nb-NO" altLang="en-US" dirty="0"/>
          </a:p>
          <a:p>
            <a:pPr>
              <a:defRPr/>
            </a:pPr>
            <a:endParaRPr lang="nb-NO" altLang="en-US" dirty="0"/>
          </a:p>
          <a:p>
            <a:pPr>
              <a:defRPr/>
            </a:pPr>
            <a:r>
              <a:rPr lang="nb-NO" altLang="en-US" dirty="0"/>
              <a:t>Course files: </a:t>
            </a:r>
            <a:r>
              <a:rPr lang="en-US" altLang="en-US" sz="2400" dirty="0">
                <a:cs typeface="Times New Roman" pitchFamily="18" charset="0"/>
              </a:rPr>
              <a:t>{course site}</a:t>
            </a:r>
            <a:endParaRPr lang="en-US" altLang="en-US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US" altLang="en-US" sz="2000" dirty="0"/>
              <a:t>Birth 1 (</a:t>
            </a:r>
            <a:r>
              <a:rPr lang="en-US" altLang="en-US" sz="2000" dirty="0" err="1"/>
              <a:t>Datafil</a:t>
            </a:r>
            <a:r>
              <a:rPr lang="en-US" altLang="en-US" sz="2000" dirty="0"/>
              <a:t>)</a:t>
            </a:r>
            <a:r>
              <a:rPr lang="en-US" altLang="en-US" sz="2000" dirty="0">
                <a:solidFill>
                  <a:srgbClr val="009900"/>
                </a:solidFill>
              </a:rPr>
              <a:t>		</a:t>
            </a:r>
            <a:r>
              <a:rPr lang="en-US" altLang="en-US" sz="2000" dirty="0">
                <a:solidFill>
                  <a:schemeClr val="accent1"/>
                </a:solidFill>
              </a:rPr>
              <a:t>data for exercises 1-5</a:t>
            </a:r>
          </a:p>
          <a:p>
            <a:pPr lvl="1">
              <a:defRPr/>
            </a:pPr>
            <a:r>
              <a:rPr lang="en-US" altLang="en-US" sz="2000" dirty="0"/>
              <a:t>1 Stata introduction (syntax)	</a:t>
            </a:r>
            <a:r>
              <a:rPr lang="en-US" altLang="en-US" sz="2000" dirty="0">
                <a:solidFill>
                  <a:schemeClr val="accent1"/>
                </a:solidFill>
              </a:rPr>
              <a:t>solutions to exercises </a:t>
            </a:r>
          </a:p>
          <a:p>
            <a:pPr marL="457200" lvl="1" indent="0">
              <a:buFontTx/>
              <a:buNone/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91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64F6D-E053-2687-EE0B-ADDC69AA7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7E241-2C5E-36F4-0EDF-C5D2EEA7D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6107333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B6B1A-0250-46F1-7F06-DF7D11AEF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20FEC-AD14-1CC2-073D-81687BBB31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36155301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8ECC5-8249-27F2-4F6C-37CDF5E62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0987C-A5DC-3684-C4DD-65B13BBDB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34688507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03243-92C9-8769-C20B-B6A8F06C3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4DC69-C382-2B6E-D7FC-AA90D16A6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G"/>
          </a:p>
        </p:txBody>
      </p:sp>
    </p:spTree>
    <p:extLst>
      <p:ext uri="{BB962C8B-B14F-4D97-AF65-F5344CB8AC3E}">
        <p14:creationId xmlns:p14="http://schemas.microsoft.com/office/powerpoint/2010/main" val="1582478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>
            <a:extLst>
              <a:ext uri="{FF2B5EF4-FFF2-40B4-BE49-F238E27FC236}">
                <a16:creationId xmlns:a16="http://schemas.microsoft.com/office/drawing/2014/main" id="{5EE00D0C-7658-67D1-E1C7-0E1E762C36ED}"/>
              </a:ext>
            </a:extLst>
          </p:cNvPr>
          <p:cNvSpPr txBox="1">
            <a:spLocks/>
          </p:cNvSpPr>
          <p:nvPr/>
        </p:nvSpPr>
        <p:spPr>
          <a:xfrm>
            <a:off x="722313" y="3766458"/>
            <a:ext cx="7772400" cy="136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dirty="0">
                <a:latin typeface="Arial (Headings)"/>
              </a:rPr>
              <a:t>INTERFACE &amp; FILE TYPES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F2FF7081-CA9F-ABEE-E636-681353EA3BD7}"/>
              </a:ext>
            </a:extLst>
          </p:cNvPr>
          <p:cNvSpPr txBox="1">
            <a:spLocks noChangeArrowheads="1"/>
          </p:cNvSpPr>
          <p:nvPr/>
        </p:nvSpPr>
        <p:spPr>
          <a:xfrm>
            <a:off x="722313" y="2906714"/>
            <a:ext cx="7772400" cy="859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dirty="0"/>
              <a:t>Welcome to Stata</a:t>
            </a:r>
          </a:p>
        </p:txBody>
      </p:sp>
    </p:spTree>
    <p:extLst>
      <p:ext uri="{BB962C8B-B14F-4D97-AF65-F5344CB8AC3E}">
        <p14:creationId xmlns:p14="http://schemas.microsoft.com/office/powerpoint/2010/main" val="3631228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4">
            <a:extLst>
              <a:ext uri="{FF2B5EF4-FFF2-40B4-BE49-F238E27FC236}">
                <a16:creationId xmlns:a16="http://schemas.microsoft.com/office/drawing/2014/main" id="{BA634C96-7811-B433-FAE1-8F58A9709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600" y="1074738"/>
            <a:ext cx="8432800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ittel 1">
            <a:extLst>
              <a:ext uri="{FF2B5EF4-FFF2-40B4-BE49-F238E27FC236}">
                <a16:creationId xmlns:a16="http://schemas.microsoft.com/office/drawing/2014/main" id="{73937769-A28C-D268-FB67-5E9D88D32E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52401"/>
            <a:ext cx="7772400" cy="612775"/>
          </a:xfrm>
        </p:spPr>
        <p:txBody>
          <a:bodyPr>
            <a:normAutofit fontScale="90000"/>
          </a:bodyPr>
          <a:lstStyle/>
          <a:p>
            <a:r>
              <a:rPr lang="en-US" altLang="en-US"/>
              <a:t>Interface Stata 16</a:t>
            </a:r>
          </a:p>
        </p:txBody>
      </p:sp>
      <p:sp>
        <p:nvSpPr>
          <p:cNvPr id="24580" name="Plassholder for lysbildenummer 5">
            <a:extLst>
              <a:ext uri="{FF2B5EF4-FFF2-40B4-BE49-F238E27FC236}">
                <a16:creationId xmlns:a16="http://schemas.microsoft.com/office/drawing/2014/main" id="{E5AC3FEB-B7E9-3425-0649-53AF4C5CA6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E32DD6-06F0-4B32-A2B0-A1F51CB5AEE6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Oval 7">
            <a:extLst>
              <a:ext uri="{FF2B5EF4-FFF2-40B4-BE49-F238E27FC236}">
                <a16:creationId xmlns:a16="http://schemas.microsoft.com/office/drawing/2014/main" id="{0768103F-E323-F336-DA2F-803C9FBBE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1628775"/>
            <a:ext cx="706438" cy="287338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ACE04907-AB91-C321-9601-CD6CD86D2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0" y="3641725"/>
            <a:ext cx="706438" cy="287338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FA276821-CC29-1DBE-4614-56BAD21C8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150" y="3335339"/>
            <a:ext cx="706438" cy="287337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AB5C5EE8-1BEB-8177-927E-22C864288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9" y="1641475"/>
            <a:ext cx="708025" cy="287338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Oval 7">
            <a:extLst>
              <a:ext uri="{FF2B5EF4-FFF2-40B4-BE49-F238E27FC236}">
                <a16:creationId xmlns:a16="http://schemas.microsoft.com/office/drawing/2014/main" id="{A5CAA832-7E13-111B-1CA5-BB214E2AB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375" y="1450975"/>
            <a:ext cx="369888" cy="287338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77405C95-F047-A895-5BEE-901C1CC1A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0264" y="1450975"/>
            <a:ext cx="369887" cy="287338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AB0038-C1DD-3B7E-E06F-FAA6E5C0123B}"/>
              </a:ext>
            </a:extLst>
          </p:cNvPr>
          <p:cNvSpPr txBox="1"/>
          <p:nvPr/>
        </p:nvSpPr>
        <p:spPr>
          <a:xfrm>
            <a:off x="2741614" y="889000"/>
            <a:ext cx="814387" cy="3698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do-file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EC3CEBA-B83C-50A8-5797-5F5B657E155E}"/>
              </a:ext>
            </a:extLst>
          </p:cNvPr>
          <p:cNvSpPr txBox="1"/>
          <p:nvPr/>
        </p:nvSpPr>
        <p:spPr>
          <a:xfrm>
            <a:off x="3621088" y="889000"/>
            <a:ext cx="1365250" cy="3698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edit/browse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12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>
            <a:extLst>
              <a:ext uri="{FF2B5EF4-FFF2-40B4-BE49-F238E27FC236}">
                <a16:creationId xmlns:a16="http://schemas.microsoft.com/office/drawing/2014/main" id="{0D38F14D-7025-A349-8902-A2ACC2E31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4" y="1042988"/>
            <a:ext cx="8410575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1032">
            <a:extLst>
              <a:ext uri="{FF2B5EF4-FFF2-40B4-BE49-F238E27FC236}">
                <a16:creationId xmlns:a16="http://schemas.microsoft.com/office/drawing/2014/main" id="{8EF65AEF-0E7B-FC01-D85B-2611EFD155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16123B-15AC-443F-99CF-0754D162BA2F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4" name="Slide Number Placeholder 4">
            <a:extLst>
              <a:ext uri="{FF2B5EF4-FFF2-40B4-BE49-F238E27FC236}">
                <a16:creationId xmlns:a16="http://schemas.microsoft.com/office/drawing/2014/main" id="{DF3E39FD-E9F4-5E50-CA7A-4632A2EB8BC4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F4D83A7D-CB3E-494E-9125-E25B3BB4FCCC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7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Oval 5">
            <a:extLst>
              <a:ext uri="{FF2B5EF4-FFF2-40B4-BE49-F238E27FC236}">
                <a16:creationId xmlns:a16="http://schemas.microsoft.com/office/drawing/2014/main" id="{E46CD2E7-B3A2-B6A3-87A0-3A9D7132D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4526" y="1250950"/>
            <a:ext cx="504825" cy="266700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" name="Rett pil 2">
            <a:extLst>
              <a:ext uri="{FF2B5EF4-FFF2-40B4-BE49-F238E27FC236}">
                <a16:creationId xmlns:a16="http://schemas.microsoft.com/office/drawing/2014/main" id="{B9A35333-0670-9AF4-8893-9CCCE514526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0538" y="1709738"/>
            <a:ext cx="360362" cy="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Rett pil 14">
            <a:extLst>
              <a:ext uri="{FF2B5EF4-FFF2-40B4-BE49-F238E27FC236}">
                <a16:creationId xmlns:a16="http://schemas.microsoft.com/office/drawing/2014/main" id="{E49C6D25-0E11-A743-33C0-7B05054B176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72038" y="1709738"/>
            <a:ext cx="360362" cy="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8" name="Rectangle 4">
            <a:extLst>
              <a:ext uri="{FF2B5EF4-FFF2-40B4-BE49-F238E27FC236}">
                <a16:creationId xmlns:a16="http://schemas.microsoft.com/office/drawing/2014/main" id="{D9BE6AAE-D5D4-B22B-A7E7-0D22565A36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17738" y="220663"/>
            <a:ext cx="7772400" cy="469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/>
              <a:t>Menu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>
            <a:extLst>
              <a:ext uri="{FF2B5EF4-FFF2-40B4-BE49-F238E27FC236}">
                <a16:creationId xmlns:a16="http://schemas.microsoft.com/office/drawing/2014/main" id="{09BF5DE0-E035-A7D2-508C-0D1EA2402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9" y="2498725"/>
            <a:ext cx="8785225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1032">
            <a:extLst>
              <a:ext uri="{FF2B5EF4-FFF2-40B4-BE49-F238E27FC236}">
                <a16:creationId xmlns:a16="http://schemas.microsoft.com/office/drawing/2014/main" id="{11337F08-C4F2-D872-F6CB-33EB8D75F9F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727D81-4362-4ACE-B05F-4DF083A81E00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2" name="Slide Number Placeholder 5">
            <a:extLst>
              <a:ext uri="{FF2B5EF4-FFF2-40B4-BE49-F238E27FC236}">
                <a16:creationId xmlns:a16="http://schemas.microsoft.com/office/drawing/2014/main" id="{9B13EA09-03B7-FB4D-3BB1-75D13C136D56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EFAB3483-5466-4F60-B0C1-FE17DBC33A68}" type="slidenum">
              <a:rPr lang="nb-NO" altLang="en-US" sz="1400">
                <a:solidFill>
                  <a:schemeClr val="tx1"/>
                </a:solidFill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FontTx/>
                <a:buNone/>
              </a:pPr>
              <a:t>8</a:t>
            </a:fld>
            <a:endParaRPr lang="nb-NO" altLang="en-US" sz="1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3" name="Rectangle 2">
            <a:extLst>
              <a:ext uri="{FF2B5EF4-FFF2-40B4-BE49-F238E27FC236}">
                <a16:creationId xmlns:a16="http://schemas.microsoft.com/office/drawing/2014/main" id="{67CFE713-8C12-D3FD-E7DC-AC94967CA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b-NO" altLang="en-US"/>
              <a:t>Write syntax in do-file</a:t>
            </a:r>
            <a:endParaRPr lang="en-US" altLang="en-US"/>
          </a:p>
        </p:txBody>
      </p:sp>
      <p:sp>
        <p:nvSpPr>
          <p:cNvPr id="189446" name="Oval 6">
            <a:extLst>
              <a:ext uri="{FF2B5EF4-FFF2-40B4-BE49-F238E27FC236}">
                <a16:creationId xmlns:a16="http://schemas.microsoft.com/office/drawing/2014/main" id="{E2AD39F6-C1DF-B584-AA42-A72CEB5E0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1" y="2708275"/>
            <a:ext cx="385763" cy="287338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9447" name="Oval 7">
            <a:extLst>
              <a:ext uri="{FF2B5EF4-FFF2-40B4-BE49-F238E27FC236}">
                <a16:creationId xmlns:a16="http://schemas.microsoft.com/office/drawing/2014/main" id="{25A25A54-2FF3-CCEE-111B-85320704E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539" y="3597275"/>
            <a:ext cx="384175" cy="287338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9448" name="Oval 8">
            <a:extLst>
              <a:ext uri="{FF2B5EF4-FFF2-40B4-BE49-F238E27FC236}">
                <a16:creationId xmlns:a16="http://schemas.microsoft.com/office/drawing/2014/main" id="{1E52E192-B3AD-FDE7-8370-276EEE2CF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4851" y="3597275"/>
            <a:ext cx="385763" cy="287338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9449" name="Oval 9">
            <a:extLst>
              <a:ext uri="{FF2B5EF4-FFF2-40B4-BE49-F238E27FC236}">
                <a16:creationId xmlns:a16="http://schemas.microsoft.com/office/drawing/2014/main" id="{22397830-CAF8-0CFC-AE15-A858CD92A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0614" y="4479926"/>
            <a:ext cx="619125" cy="347663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D34BB3A6-1660-FBDE-3B95-D05ADBD1877B}"/>
              </a:ext>
            </a:extLst>
          </p:cNvPr>
          <p:cNvSpPr txBox="1"/>
          <p:nvPr/>
        </p:nvSpPr>
        <p:spPr>
          <a:xfrm>
            <a:off x="1200154" y="1386327"/>
            <a:ext cx="28955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/>
              <a:t>New do-file:	</a:t>
            </a:r>
            <a:r>
              <a:rPr lang="en-US" dirty="0">
                <a:solidFill>
                  <a:srgbClr val="0066FF"/>
                </a:solidFill>
              </a:rPr>
              <a:t>icon</a:t>
            </a:r>
            <a:r>
              <a:rPr lang="en-US" dirty="0"/>
              <a:t> or 		</a:t>
            </a:r>
            <a:r>
              <a:rPr lang="en-US" dirty="0">
                <a:solidFill>
                  <a:srgbClr val="0066FF"/>
                </a:solidFill>
              </a:rPr>
              <a:t>Ctrl-9 </a:t>
            </a:r>
            <a:r>
              <a:rPr lang="en-US" dirty="0"/>
              <a:t>or</a:t>
            </a:r>
            <a:r>
              <a:rPr lang="en-US" dirty="0">
                <a:solidFill>
                  <a:srgbClr val="0066FF"/>
                </a:solidFill>
              </a:rPr>
              <a:t> 		“</a:t>
            </a:r>
            <a:r>
              <a:rPr lang="en-US" dirty="0" err="1">
                <a:solidFill>
                  <a:srgbClr val="0066FF"/>
                </a:solidFill>
              </a:rPr>
              <a:t>doedit</a:t>
            </a:r>
            <a:r>
              <a:rPr lang="en-US" dirty="0">
                <a:solidFill>
                  <a:srgbClr val="0066FF"/>
                </a:solidFill>
              </a:rPr>
              <a:t>”</a:t>
            </a:r>
          </a:p>
        </p:txBody>
      </p: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19B122CC-F33D-B5A0-A1FD-B126884A7D9A}"/>
              </a:ext>
            </a:extLst>
          </p:cNvPr>
          <p:cNvSpPr txBox="1"/>
          <p:nvPr/>
        </p:nvSpPr>
        <p:spPr>
          <a:xfrm>
            <a:off x="1919288" y="5703888"/>
            <a:ext cx="7848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Run:	Mark, </a:t>
            </a:r>
            <a:r>
              <a:rPr lang="en-US" dirty="0">
                <a:solidFill>
                  <a:srgbClr val="0066FF"/>
                </a:solidFill>
              </a:rPr>
              <a:t>Ctrl-D (Shift-Command-D </a:t>
            </a:r>
            <a:r>
              <a:rPr lang="en-US" dirty="0"/>
              <a:t>on MAC</a:t>
            </a:r>
            <a:r>
              <a:rPr lang="en-US" dirty="0">
                <a:solidFill>
                  <a:srgbClr val="0066FF"/>
                </a:solidFill>
              </a:rPr>
              <a:t>)</a:t>
            </a:r>
          </a:p>
        </p:txBody>
      </p:sp>
      <p:pic>
        <p:nvPicPr>
          <p:cNvPr id="27660" name="Picture 4">
            <a:extLst>
              <a:ext uri="{FF2B5EF4-FFF2-40B4-BE49-F238E27FC236}">
                <a16:creationId xmlns:a16="http://schemas.microsoft.com/office/drawing/2014/main" id="{20375BD7-971E-3364-F5F0-8409080BB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9" y="1227139"/>
            <a:ext cx="50704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Oval 9">
            <a:extLst>
              <a:ext uri="{FF2B5EF4-FFF2-40B4-BE49-F238E27FC236}">
                <a16:creationId xmlns:a16="http://schemas.microsoft.com/office/drawing/2014/main" id="{0F2E3C63-4C2B-D164-D46D-AB1739DF73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6814" y="1204913"/>
            <a:ext cx="619125" cy="461962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Oval 8">
            <a:extLst>
              <a:ext uri="{FF2B5EF4-FFF2-40B4-BE49-F238E27FC236}">
                <a16:creationId xmlns:a16="http://schemas.microsoft.com/office/drawing/2014/main" id="{E091B8BC-34E1-20D8-A145-8E37C1611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1" y="3862389"/>
            <a:ext cx="385763" cy="287337"/>
          </a:xfrm>
          <a:prstGeom prst="ellipse">
            <a:avLst/>
          </a:prstGeom>
          <a:noFill/>
          <a:ln w="28575">
            <a:solidFill>
              <a:srgbClr val="FC2A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b-NO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6" grpId="0" animBg="1"/>
      <p:bldP spid="189447" grpId="0" animBg="1"/>
      <p:bldP spid="189448" grpId="0" animBg="1"/>
      <p:bldP spid="189449" grpId="0" animBg="1"/>
      <p:bldP spid="19" grpId="0"/>
      <p:bldP spid="18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32">
            <a:extLst>
              <a:ext uri="{FF2B5EF4-FFF2-40B4-BE49-F238E27FC236}">
                <a16:creationId xmlns:a16="http://schemas.microsoft.com/office/drawing/2014/main" id="{FA6C1993-832A-2EF8-2B76-20C82445345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DFB060-F058-4CC7-9154-418C6CE77A88}" type="slidenum">
              <a:rPr lang="nb-NO" altLang="en-US" sz="2400">
                <a:solidFill>
                  <a:schemeClr val="tx1"/>
                </a:solidFill>
                <a:latin typeface="Arial 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nb-NO" altLang="en-US" sz="2400">
              <a:solidFill>
                <a:schemeClr val="tx1"/>
              </a:solidFill>
              <a:latin typeface="Arial "/>
            </a:endParaRPr>
          </a:p>
        </p:txBody>
      </p:sp>
      <p:sp>
        <p:nvSpPr>
          <p:cNvPr id="28675" name="Slide Number Placeholder 5">
            <a:extLst>
              <a:ext uri="{FF2B5EF4-FFF2-40B4-BE49-F238E27FC236}">
                <a16:creationId xmlns:a16="http://schemas.microsoft.com/office/drawing/2014/main" id="{982462F0-34A7-EEF0-78FE-8B0D1FA66763}"/>
              </a:ext>
            </a:extLst>
          </p:cNvPr>
          <p:cNvSpPr txBox="1">
            <a:spLocks noGrp="1"/>
          </p:cNvSpPr>
          <p:nvPr/>
        </p:nvSpPr>
        <p:spPr bwMode="auto">
          <a:xfrm>
            <a:off x="9525000" y="6553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154987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E9C76F7B-C29D-4788-B325-362039566E2D}" type="slidenum">
              <a:rPr lang="nb-NO" altLang="en-US" sz="2400">
                <a:solidFill>
                  <a:schemeClr val="tx1"/>
                </a:solidFill>
                <a:latin typeface="Arial "/>
              </a:rPr>
              <a:pPr algn="r">
                <a:spcBef>
                  <a:spcPct val="0"/>
                </a:spcBef>
                <a:buFontTx/>
                <a:buNone/>
              </a:pPr>
              <a:t>9</a:t>
            </a:fld>
            <a:endParaRPr lang="nb-NO" altLang="en-US" sz="2400">
              <a:solidFill>
                <a:schemeClr val="tx1"/>
              </a:solidFill>
              <a:latin typeface="Arial "/>
            </a:endParaRPr>
          </a:p>
        </p:txBody>
      </p:sp>
      <p:sp>
        <p:nvSpPr>
          <p:cNvPr id="28676" name="Rectangle 2">
            <a:extLst>
              <a:ext uri="{FF2B5EF4-FFF2-40B4-BE49-F238E27FC236}">
                <a16:creationId xmlns:a16="http://schemas.microsoft.com/office/drawing/2014/main" id="{E8546ADD-2979-74F3-849C-C6F3D78C7D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nb-NO" altLang="en-US" sz="2400" dirty="0">
                <a:latin typeface="Arial (Headings)"/>
              </a:rPr>
              <a:t>Syntax</a:t>
            </a:r>
          </a:p>
        </p:txBody>
      </p:sp>
      <p:sp>
        <p:nvSpPr>
          <p:cNvPr id="138243" name="Rectangle 3">
            <a:extLst>
              <a:ext uri="{FF2B5EF4-FFF2-40B4-BE49-F238E27FC236}">
                <a16:creationId xmlns:a16="http://schemas.microsoft.com/office/drawing/2014/main" id="{522842E8-1F3C-582B-48BE-85E3FC4685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4" y="2852738"/>
            <a:ext cx="8351837" cy="3384550"/>
          </a:xfrm>
        </p:spPr>
        <p:txBody>
          <a:bodyPr/>
          <a:lstStyle/>
          <a:p>
            <a:pPr eaLnBrk="1" hangingPunct="1"/>
            <a:r>
              <a:rPr lang="en-GB" altLang="en-US" sz="2400" dirty="0">
                <a:latin typeface="Arial "/>
                <a:cs typeface="Times New Roman" panose="02020603050405020304" pitchFamily="18" charset="0"/>
              </a:rPr>
              <a:t>Examples</a:t>
            </a:r>
          </a:p>
          <a:p>
            <a:pPr lvl="1" eaLnBrk="1" hangingPunct="1"/>
            <a:r>
              <a:rPr lang="nb-NO" altLang="en-US" dirty="0">
                <a:solidFill>
                  <a:srgbClr val="0066FF"/>
                </a:solidFill>
                <a:latin typeface="Arial "/>
              </a:rPr>
              <a:t>mean</a:t>
            </a:r>
            <a:r>
              <a:rPr lang="nb-NO" altLang="en-US" dirty="0">
                <a:latin typeface="Arial "/>
              </a:rPr>
              <a:t> age</a:t>
            </a:r>
          </a:p>
          <a:p>
            <a:pPr lvl="1" eaLnBrk="1" hangingPunct="1"/>
            <a:r>
              <a:rPr lang="nb-NO" altLang="en-US" dirty="0">
                <a:solidFill>
                  <a:srgbClr val="0066FF"/>
                </a:solidFill>
                <a:latin typeface="Arial "/>
              </a:rPr>
              <a:t>mean</a:t>
            </a:r>
            <a:r>
              <a:rPr lang="nb-NO" altLang="en-US" dirty="0">
                <a:latin typeface="Arial "/>
              </a:rPr>
              <a:t> age </a:t>
            </a:r>
            <a:r>
              <a:rPr lang="nb-NO" altLang="en-US" dirty="0">
                <a:solidFill>
                  <a:srgbClr val="FC2A1A"/>
                </a:solidFill>
                <a:latin typeface="Arial "/>
              </a:rPr>
              <a:t>if sex==1</a:t>
            </a:r>
          </a:p>
          <a:p>
            <a:pPr lvl="1" eaLnBrk="1" hangingPunct="1"/>
            <a:r>
              <a:rPr lang="nb-NO" altLang="en-US" dirty="0">
                <a:solidFill>
                  <a:srgbClr val="0066FF"/>
                </a:solidFill>
                <a:latin typeface="Arial "/>
              </a:rPr>
              <a:t>bysort </a:t>
            </a:r>
            <a:r>
              <a:rPr lang="nb-NO" altLang="en-US" dirty="0">
                <a:latin typeface="Arial "/>
              </a:rPr>
              <a:t>sex</a:t>
            </a:r>
            <a:r>
              <a:rPr lang="nb-NO" altLang="en-US" dirty="0">
                <a:solidFill>
                  <a:srgbClr val="0066FF"/>
                </a:solidFill>
                <a:latin typeface="Arial "/>
              </a:rPr>
              <a:t>: summarize</a:t>
            </a:r>
            <a:r>
              <a:rPr lang="nb-NO" altLang="en-US" dirty="0">
                <a:latin typeface="Arial "/>
              </a:rPr>
              <a:t> age</a:t>
            </a:r>
          </a:p>
          <a:p>
            <a:pPr lvl="1" eaLnBrk="1" hangingPunct="1"/>
            <a:r>
              <a:rPr lang="nb-NO" altLang="en-US" dirty="0">
                <a:solidFill>
                  <a:srgbClr val="0066FF"/>
                </a:solidFill>
                <a:latin typeface="Arial "/>
              </a:rPr>
              <a:t>summarize</a:t>
            </a:r>
            <a:r>
              <a:rPr lang="nb-NO" altLang="en-US" dirty="0">
                <a:latin typeface="Arial "/>
              </a:rPr>
              <a:t> age</a:t>
            </a:r>
            <a:r>
              <a:rPr lang="nb-NO" altLang="en-US" dirty="0">
                <a:solidFill>
                  <a:schemeClr val="accent1"/>
                </a:solidFill>
                <a:latin typeface="Arial "/>
              </a:rPr>
              <a:t>, detail</a:t>
            </a:r>
          </a:p>
          <a:p>
            <a:pPr eaLnBrk="1" hangingPunct="1"/>
            <a:endParaRPr lang="nb-NO" altLang="en-US" sz="2400" dirty="0">
              <a:latin typeface="Arial "/>
            </a:endParaRPr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FCE59BC-96C8-5103-D8A3-18B524CBD929}"/>
              </a:ext>
            </a:extLst>
          </p:cNvPr>
          <p:cNvSpPr txBox="1"/>
          <p:nvPr/>
        </p:nvSpPr>
        <p:spPr>
          <a:xfrm>
            <a:off x="3903663" y="1989138"/>
            <a:ext cx="153760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2400" dirty="0">
                <a:solidFill>
                  <a:srgbClr val="0066FF"/>
                </a:solidFill>
                <a:latin typeface="Arial "/>
                <a:cs typeface="Times New Roman" pitchFamily="18" charset="0"/>
              </a:rPr>
              <a:t>command</a:t>
            </a:r>
            <a:endParaRPr lang="en-US" sz="2400" dirty="0">
              <a:latin typeface="Arial "/>
            </a:endParaRP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F7E4E292-41FD-6954-8800-7CC258EA44D7}"/>
              </a:ext>
            </a:extLst>
          </p:cNvPr>
          <p:cNvSpPr txBox="1"/>
          <p:nvPr/>
        </p:nvSpPr>
        <p:spPr>
          <a:xfrm>
            <a:off x="5343526" y="1989138"/>
            <a:ext cx="115929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2400" dirty="0">
                <a:latin typeface="Arial "/>
                <a:cs typeface="Times New Roman" pitchFamily="18" charset="0"/>
              </a:rPr>
              <a:t>[</a:t>
            </a:r>
            <a:r>
              <a:rPr lang="en-GB" altLang="en-US" sz="2400" dirty="0" err="1">
                <a:latin typeface="Arial "/>
                <a:cs typeface="Times New Roman" pitchFamily="18" charset="0"/>
              </a:rPr>
              <a:t>varlist</a:t>
            </a:r>
            <a:r>
              <a:rPr lang="en-GB" altLang="en-US" sz="2400" dirty="0">
                <a:latin typeface="Arial "/>
                <a:cs typeface="Times New Roman" pitchFamily="18" charset="0"/>
              </a:rPr>
              <a:t>]</a:t>
            </a:r>
            <a:endParaRPr lang="en-US" sz="2400" dirty="0">
              <a:solidFill>
                <a:srgbClr val="0066FF"/>
              </a:solidFill>
              <a:latin typeface="Arial "/>
              <a:cs typeface="Times New Roman" pitchFamily="18" charset="0"/>
            </a:endParaRPr>
          </a:p>
        </p:txBody>
      </p:sp>
      <p:sp>
        <p:nvSpPr>
          <p:cNvPr id="5" name="TekstSylinder 4">
            <a:extLst>
              <a:ext uri="{FF2B5EF4-FFF2-40B4-BE49-F238E27FC236}">
                <a16:creationId xmlns:a16="http://schemas.microsoft.com/office/drawing/2014/main" id="{F2FF222B-3764-9523-4A61-1D3EC0A5960A}"/>
              </a:ext>
            </a:extLst>
          </p:cNvPr>
          <p:cNvSpPr txBox="1"/>
          <p:nvPr/>
        </p:nvSpPr>
        <p:spPr>
          <a:xfrm>
            <a:off x="6424614" y="1989138"/>
            <a:ext cx="10903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2400" dirty="0">
                <a:latin typeface="Arial "/>
                <a:cs typeface="Times New Roman" pitchFamily="18" charset="0"/>
              </a:rPr>
              <a:t>[</a:t>
            </a:r>
            <a:r>
              <a:rPr lang="en-GB" altLang="en-US" sz="2400" dirty="0">
                <a:solidFill>
                  <a:srgbClr val="FC2A1A"/>
                </a:solidFill>
                <a:latin typeface="Arial "/>
                <a:cs typeface="Times New Roman" pitchFamily="18" charset="0"/>
              </a:rPr>
              <a:t>if </a:t>
            </a:r>
            <a:r>
              <a:rPr lang="en-GB" altLang="en-US" sz="2400" dirty="0" err="1">
                <a:solidFill>
                  <a:srgbClr val="FC2A1A"/>
                </a:solidFill>
                <a:latin typeface="Arial "/>
                <a:cs typeface="Times New Roman" pitchFamily="18" charset="0"/>
              </a:rPr>
              <a:t>exp</a:t>
            </a:r>
            <a:r>
              <a:rPr lang="en-GB" altLang="en-US" sz="2400" dirty="0">
                <a:latin typeface="Arial "/>
                <a:cs typeface="Times New Roman" pitchFamily="18" charset="0"/>
              </a:rPr>
              <a:t>]</a:t>
            </a:r>
            <a:endParaRPr lang="en-US" sz="2400" dirty="0">
              <a:solidFill>
                <a:srgbClr val="0066FF"/>
              </a:solidFill>
              <a:latin typeface="Arial "/>
              <a:cs typeface="Times New Roman" pitchFamily="18" charset="0"/>
            </a:endParaRP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AAF019E9-ABFD-516D-8497-D1C23B674B9C}"/>
              </a:ext>
            </a:extLst>
          </p:cNvPr>
          <p:cNvSpPr txBox="1"/>
          <p:nvPr/>
        </p:nvSpPr>
        <p:spPr>
          <a:xfrm>
            <a:off x="7359651" y="1989138"/>
            <a:ext cx="14686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2400" dirty="0">
                <a:latin typeface="Arial "/>
                <a:cs typeface="Times New Roman" pitchFamily="18" charset="0"/>
              </a:rPr>
              <a:t>[</a:t>
            </a:r>
            <a:r>
              <a:rPr lang="en-GB" altLang="en-US" sz="2400" dirty="0">
                <a:solidFill>
                  <a:srgbClr val="FC2A1A"/>
                </a:solidFill>
                <a:latin typeface="Arial "/>
                <a:cs typeface="Times New Roman" pitchFamily="18" charset="0"/>
              </a:rPr>
              <a:t>in range</a:t>
            </a:r>
            <a:r>
              <a:rPr lang="en-GB" altLang="en-US" sz="2400" dirty="0">
                <a:latin typeface="Arial "/>
                <a:cs typeface="Times New Roman" pitchFamily="18" charset="0"/>
              </a:rPr>
              <a:t>]</a:t>
            </a:r>
            <a:endParaRPr lang="en-US" sz="2400" dirty="0">
              <a:solidFill>
                <a:srgbClr val="0066FF"/>
              </a:solidFill>
              <a:latin typeface="Arial "/>
              <a:cs typeface="Times New Roman" pitchFamily="18" charset="0"/>
            </a:endParaRP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AE8352CB-A3D9-88F2-AC2A-43F3E1A0FCE4}"/>
              </a:ext>
            </a:extLst>
          </p:cNvPr>
          <p:cNvSpPr txBox="1"/>
          <p:nvPr/>
        </p:nvSpPr>
        <p:spPr>
          <a:xfrm>
            <a:off x="8728076" y="1989138"/>
            <a:ext cx="110639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defRPr/>
            </a:pPr>
            <a:r>
              <a:rPr lang="en-GB" altLang="en-US" sz="2400" dirty="0">
                <a:latin typeface="Arial "/>
                <a:cs typeface="Times New Roman" pitchFamily="18" charset="0"/>
              </a:rPr>
              <a:t>[</a:t>
            </a:r>
            <a:r>
              <a:rPr lang="en-GB" altLang="en-US" sz="2400" dirty="0">
                <a:solidFill>
                  <a:schemeClr val="accent1"/>
                </a:solidFill>
                <a:latin typeface="Arial "/>
                <a:cs typeface="Times New Roman" pitchFamily="18" charset="0"/>
              </a:rPr>
              <a:t>, opts</a:t>
            </a:r>
            <a:r>
              <a:rPr lang="en-GB" altLang="en-US" sz="2400" dirty="0">
                <a:latin typeface="Arial "/>
                <a:cs typeface="Times New Roman" pitchFamily="18" charset="0"/>
              </a:rPr>
              <a:t>]</a:t>
            </a: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10E603D6-70FC-0E3E-BF1B-EDBC2CA71591}"/>
              </a:ext>
            </a:extLst>
          </p:cNvPr>
          <p:cNvSpPr txBox="1"/>
          <p:nvPr/>
        </p:nvSpPr>
        <p:spPr>
          <a:xfrm>
            <a:off x="2711450" y="1989138"/>
            <a:ext cx="11929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2400" dirty="0">
                <a:latin typeface="Arial "/>
                <a:cs typeface="Times New Roman" pitchFamily="18" charset="0"/>
              </a:rPr>
              <a:t>[</a:t>
            </a:r>
            <a:r>
              <a:rPr lang="en-GB" altLang="en-US" sz="2400" dirty="0">
                <a:solidFill>
                  <a:srgbClr val="0066FF"/>
                </a:solidFill>
                <a:latin typeface="Arial "/>
                <a:cs typeface="Times New Roman" pitchFamily="18" charset="0"/>
              </a:rPr>
              <a:t>prefix:</a:t>
            </a:r>
            <a:r>
              <a:rPr lang="en-GB" altLang="en-US" sz="2400" dirty="0">
                <a:latin typeface="Arial "/>
                <a:cs typeface="Times New Roman" pitchFamily="18" charset="0"/>
              </a:rPr>
              <a:t>]</a:t>
            </a:r>
            <a:endParaRPr lang="en-US" sz="2400" dirty="0">
              <a:solidFill>
                <a:srgbClr val="0066FF"/>
              </a:solidFill>
              <a:latin typeface="Arial "/>
              <a:cs typeface="Times New Roman" pitchFamily="18" charset="0"/>
            </a:endParaRP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FC92F2E2-99A6-7C3A-8E96-90C550204A79}"/>
              </a:ext>
            </a:extLst>
          </p:cNvPr>
          <p:cNvSpPr txBox="1"/>
          <p:nvPr/>
        </p:nvSpPr>
        <p:spPr>
          <a:xfrm>
            <a:off x="1992314" y="1360488"/>
            <a:ext cx="158729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altLang="en-US" sz="2400" dirty="0">
                <a:solidFill>
                  <a:srgbClr val="154987"/>
                </a:solidFill>
                <a:latin typeface="Arial "/>
                <a:cs typeface="Times New Roman" panose="02020603050405020304" pitchFamily="18" charset="0"/>
              </a:rPr>
              <a:t>Syntax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build="p" bldLvl="2"/>
      <p:bldP spid="3" grpId="0"/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1355</Words>
  <Application>Microsoft Office PowerPoint</Application>
  <PresentationFormat>Widescreen</PresentationFormat>
  <Paragraphs>322</Paragraphs>
  <Slides>43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Arial</vt:lpstr>
      <vt:lpstr>Arial </vt:lpstr>
      <vt:lpstr>Arial (Headings)</vt:lpstr>
      <vt:lpstr>Calibri</vt:lpstr>
      <vt:lpstr>Calibri Light</vt:lpstr>
      <vt:lpstr>Times New Roman</vt:lpstr>
      <vt:lpstr>Office Theme</vt:lpstr>
      <vt:lpstr>Stata Introduction </vt:lpstr>
      <vt:lpstr>Why Stata</vt:lpstr>
      <vt:lpstr>Stata introduction</vt:lpstr>
      <vt:lpstr>PowerPoint Presentation</vt:lpstr>
      <vt:lpstr>PowerPoint Presentation</vt:lpstr>
      <vt:lpstr>Interface Stata 16</vt:lpstr>
      <vt:lpstr>Menu</vt:lpstr>
      <vt:lpstr>Write syntax in do-file</vt:lpstr>
      <vt:lpstr>Syntax</vt:lpstr>
      <vt:lpstr>Data handling</vt:lpstr>
      <vt:lpstr>Smart working</vt:lpstr>
      <vt:lpstr>Using data from other formats (SPSS, SAS, CSV)</vt:lpstr>
      <vt:lpstr>Use and save data</vt:lpstr>
      <vt:lpstr>Exercise 1</vt:lpstr>
      <vt:lpstr>Descriptive</vt:lpstr>
      <vt:lpstr>Other descriptives</vt:lpstr>
      <vt:lpstr>Generate, replace</vt:lpstr>
      <vt:lpstr>Recode</vt:lpstr>
      <vt:lpstr>Labels</vt:lpstr>
      <vt:lpstr>Dates</vt:lpstr>
      <vt:lpstr>Exercise 2</vt:lpstr>
      <vt:lpstr>Missing</vt:lpstr>
      <vt:lpstr>Describe missing</vt:lpstr>
      <vt:lpstr>Exercise 3</vt:lpstr>
      <vt:lpstr>Help</vt:lpstr>
      <vt:lpstr>Graphics</vt:lpstr>
      <vt:lpstr>Twoway plots</vt:lpstr>
      <vt:lpstr>PowerPoint Presentation</vt:lpstr>
      <vt:lpstr>Titles</vt:lpstr>
      <vt:lpstr>Exercise 4</vt:lpstr>
      <vt:lpstr>Bivariate analysis</vt:lpstr>
      <vt:lpstr>2 independent samples</vt:lpstr>
      <vt:lpstr>Extra (if you have time)</vt:lpstr>
      <vt:lpstr>Summing up</vt:lpstr>
      <vt:lpstr>Extra material</vt:lpstr>
      <vt:lpstr>Copying output</vt:lpstr>
      <vt:lpstr>Save output (Log results)</vt:lpstr>
      <vt:lpstr>Keep plots during session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Stata Introduction </dc:title>
  <dc:creator>Ronald</dc:creator>
  <cp:lastModifiedBy>Ronald</cp:lastModifiedBy>
  <cp:revision>1</cp:revision>
  <dcterms:created xsi:type="dcterms:W3CDTF">2023-06-06T22:13:14Z</dcterms:created>
  <dcterms:modified xsi:type="dcterms:W3CDTF">2023-06-06T22:14:42Z</dcterms:modified>
</cp:coreProperties>
</file>